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76287" y="1926769"/>
            <a:ext cx="8335425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286140" y="276422"/>
            <a:ext cx="11715749" cy="3962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7037" y="475731"/>
            <a:ext cx="16633924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53594" y="4265593"/>
            <a:ext cx="12019915" cy="5351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hyperlink" Target="http://www.slideshare.net/PinintiHarishReddy/telecom-churn-prediction-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35087" cy="4884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544086"/>
            <a:ext cx="4738542" cy="374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149931" y="5563910"/>
            <a:ext cx="8138159" cy="4723130"/>
            <a:chOff x="10149931" y="5563910"/>
            <a:chExt cx="8138159" cy="4723130"/>
          </a:xfrm>
        </p:grpSpPr>
        <p:sp>
          <p:nvSpPr>
            <p:cNvPr id="5" name="object 5"/>
            <p:cNvSpPr/>
            <p:nvPr/>
          </p:nvSpPr>
          <p:spPr>
            <a:xfrm>
              <a:off x="12454052" y="6321241"/>
              <a:ext cx="5833946" cy="39657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007748" y="5563910"/>
              <a:ext cx="5250515" cy="398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49931" y="7705435"/>
              <a:ext cx="7458089" cy="18478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732772" y="2271890"/>
            <a:ext cx="3600449" cy="3667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033015"/>
            <a:ext cx="3919298" cy="3253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76251" y="100629"/>
            <a:ext cx="3533789" cy="1857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01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10"/>
              </a:spcBef>
            </a:pPr>
            <a:r>
              <a:rPr dirty="0" spc="915"/>
              <a:t>PREDICTION</a:t>
            </a:r>
          </a:p>
          <a:p>
            <a:pPr algn="ctr" marL="6031865">
              <a:lnSpc>
                <a:spcPct val="100000"/>
              </a:lnSpc>
              <a:spcBef>
                <a:spcPts val="2345"/>
              </a:spcBef>
            </a:pPr>
            <a:r>
              <a:rPr dirty="0" sz="3900" spc="120">
                <a:latin typeface="Verdana"/>
                <a:cs typeface="Verdana"/>
              </a:rPr>
              <a:t>Presented</a:t>
            </a:r>
            <a:r>
              <a:rPr dirty="0" sz="3900" spc="-330">
                <a:latin typeface="Verdana"/>
                <a:cs typeface="Verdana"/>
              </a:rPr>
              <a:t> </a:t>
            </a:r>
            <a:r>
              <a:rPr dirty="0" sz="3900" spc="90">
                <a:latin typeface="Verdana"/>
                <a:cs typeface="Verdana"/>
              </a:rPr>
              <a:t>By</a:t>
            </a:r>
            <a:endParaRPr sz="3900">
              <a:latin typeface="Verdana"/>
              <a:cs typeface="Verdana"/>
            </a:endParaRPr>
          </a:p>
          <a:p>
            <a:pPr algn="ctr" marL="6287135" marR="247650">
              <a:lnSpc>
                <a:spcPct val="114100"/>
              </a:lnSpc>
              <a:spcBef>
                <a:spcPts val="355"/>
              </a:spcBef>
              <a:tabLst>
                <a:tab pos="9502140" algn="l"/>
              </a:tabLst>
            </a:pPr>
            <a:r>
              <a:rPr dirty="0" sz="2300" spc="100">
                <a:solidFill>
                  <a:srgbClr val="00204B"/>
                </a:solidFill>
                <a:latin typeface="Verdana"/>
                <a:cs typeface="Verdana"/>
              </a:rPr>
              <a:t>A</a:t>
            </a:r>
            <a:r>
              <a:rPr dirty="0" sz="2300" spc="125">
                <a:solidFill>
                  <a:srgbClr val="00204B"/>
                </a:solidFill>
                <a:latin typeface="Verdana"/>
                <a:cs typeface="Verdana"/>
              </a:rPr>
              <a:t>b</a:t>
            </a:r>
            <a:r>
              <a:rPr dirty="0" sz="2300" spc="100">
                <a:solidFill>
                  <a:srgbClr val="00204B"/>
                </a:solidFill>
                <a:latin typeface="Verdana"/>
                <a:cs typeface="Verdana"/>
              </a:rPr>
              <a:t>h</a:t>
            </a:r>
            <a:r>
              <a:rPr dirty="0" sz="2300">
                <a:solidFill>
                  <a:srgbClr val="00204B"/>
                </a:solidFill>
                <a:latin typeface="Verdana"/>
                <a:cs typeface="Verdana"/>
              </a:rPr>
              <a:t>i</a:t>
            </a:r>
            <a:r>
              <a:rPr dirty="0" sz="2300" spc="-55">
                <a:solidFill>
                  <a:srgbClr val="00204B"/>
                </a:solidFill>
                <a:latin typeface="Verdana"/>
                <a:cs typeface="Verdana"/>
              </a:rPr>
              <a:t>s</a:t>
            </a:r>
            <a:r>
              <a:rPr dirty="0" sz="2300" spc="100">
                <a:solidFill>
                  <a:srgbClr val="00204B"/>
                </a:solidFill>
                <a:latin typeface="Verdana"/>
                <a:cs typeface="Verdana"/>
              </a:rPr>
              <a:t>h</a:t>
            </a:r>
            <a:r>
              <a:rPr dirty="0" sz="2300" spc="25">
                <a:solidFill>
                  <a:srgbClr val="00204B"/>
                </a:solidFill>
                <a:latin typeface="Verdana"/>
                <a:cs typeface="Verdana"/>
              </a:rPr>
              <a:t>e</a:t>
            </a:r>
            <a:r>
              <a:rPr dirty="0" sz="2300" spc="50">
                <a:solidFill>
                  <a:srgbClr val="00204B"/>
                </a:solidFill>
                <a:latin typeface="Verdana"/>
                <a:cs typeface="Verdana"/>
              </a:rPr>
              <a:t>k</a:t>
            </a:r>
            <a:r>
              <a:rPr dirty="0" sz="2300" spc="-195">
                <a:solidFill>
                  <a:srgbClr val="00204B"/>
                </a:solidFill>
                <a:latin typeface="Verdana"/>
                <a:cs typeface="Verdana"/>
              </a:rPr>
              <a:t> </a:t>
            </a:r>
            <a:r>
              <a:rPr dirty="0" sz="2300" spc="245">
                <a:solidFill>
                  <a:srgbClr val="00204B"/>
                </a:solidFill>
                <a:latin typeface="Verdana"/>
                <a:cs typeface="Verdana"/>
              </a:rPr>
              <a:t>M</a:t>
            </a:r>
            <a:r>
              <a:rPr dirty="0" sz="2300" spc="90">
                <a:solidFill>
                  <a:srgbClr val="00204B"/>
                </a:solidFill>
                <a:latin typeface="Verdana"/>
                <a:cs typeface="Verdana"/>
              </a:rPr>
              <a:t>u</a:t>
            </a:r>
            <a:r>
              <a:rPr dirty="0" sz="2300" spc="45">
                <a:solidFill>
                  <a:srgbClr val="00204B"/>
                </a:solidFill>
                <a:latin typeface="Verdana"/>
                <a:cs typeface="Verdana"/>
              </a:rPr>
              <a:t>k</a:t>
            </a:r>
            <a:r>
              <a:rPr dirty="0" sz="2300" spc="100">
                <a:solidFill>
                  <a:srgbClr val="00204B"/>
                </a:solidFill>
                <a:latin typeface="Verdana"/>
                <a:cs typeface="Verdana"/>
              </a:rPr>
              <a:t>h</a:t>
            </a:r>
            <a:r>
              <a:rPr dirty="0" sz="2300" spc="25">
                <a:solidFill>
                  <a:srgbClr val="00204B"/>
                </a:solidFill>
                <a:latin typeface="Verdana"/>
                <a:cs typeface="Verdana"/>
              </a:rPr>
              <a:t>e</a:t>
            </a:r>
            <a:r>
              <a:rPr dirty="0" sz="2300" spc="-50">
                <a:solidFill>
                  <a:srgbClr val="00204B"/>
                </a:solidFill>
                <a:latin typeface="Verdana"/>
                <a:cs typeface="Verdana"/>
              </a:rPr>
              <a:t>r</a:t>
            </a:r>
            <a:r>
              <a:rPr dirty="0" sz="2300" spc="-150">
                <a:solidFill>
                  <a:srgbClr val="00204B"/>
                </a:solidFill>
                <a:latin typeface="Verdana"/>
                <a:cs typeface="Verdana"/>
              </a:rPr>
              <a:t>j</a:t>
            </a:r>
            <a:r>
              <a:rPr dirty="0" sz="2300" spc="25">
                <a:solidFill>
                  <a:srgbClr val="00204B"/>
                </a:solidFill>
                <a:latin typeface="Verdana"/>
                <a:cs typeface="Verdana"/>
              </a:rPr>
              <a:t>e</a:t>
            </a:r>
            <a:r>
              <a:rPr dirty="0" sz="2300" spc="30">
                <a:solidFill>
                  <a:srgbClr val="00204B"/>
                </a:solidFill>
                <a:latin typeface="Verdana"/>
                <a:cs typeface="Verdana"/>
              </a:rPr>
              <a:t>e</a:t>
            </a:r>
            <a:r>
              <a:rPr dirty="0" sz="2300">
                <a:solidFill>
                  <a:srgbClr val="00204B"/>
                </a:solidFill>
                <a:latin typeface="Verdana"/>
                <a:cs typeface="Verdana"/>
              </a:rPr>
              <a:t>	</a:t>
            </a:r>
            <a:r>
              <a:rPr dirty="0" sz="2300" spc="-280">
                <a:solidFill>
                  <a:srgbClr val="00204B"/>
                </a:solidFill>
                <a:latin typeface="Verdana"/>
                <a:cs typeface="Verdana"/>
              </a:rPr>
              <a:t>(</a:t>
            </a:r>
            <a:r>
              <a:rPr dirty="0" sz="2300" spc="-155">
                <a:solidFill>
                  <a:srgbClr val="00204B"/>
                </a:solidFill>
                <a:latin typeface="Verdana"/>
                <a:cs typeface="Verdana"/>
              </a:rPr>
              <a:t>22</a:t>
            </a:r>
            <a:r>
              <a:rPr dirty="0" sz="2300" spc="60">
                <a:solidFill>
                  <a:srgbClr val="00204B"/>
                </a:solidFill>
                <a:latin typeface="Verdana"/>
                <a:cs typeface="Verdana"/>
              </a:rPr>
              <a:t>0</a:t>
            </a:r>
            <a:r>
              <a:rPr dirty="0" sz="2300" spc="-55">
                <a:solidFill>
                  <a:srgbClr val="00204B"/>
                </a:solidFill>
                <a:latin typeface="Verdana"/>
                <a:cs typeface="Verdana"/>
              </a:rPr>
              <a:t>9</a:t>
            </a:r>
            <a:r>
              <a:rPr dirty="0" sz="2300" spc="-155">
                <a:solidFill>
                  <a:srgbClr val="00204B"/>
                </a:solidFill>
                <a:latin typeface="Verdana"/>
                <a:cs typeface="Verdana"/>
              </a:rPr>
              <a:t>5</a:t>
            </a:r>
            <a:r>
              <a:rPr dirty="0" sz="2300" spc="60">
                <a:solidFill>
                  <a:srgbClr val="00204B"/>
                </a:solidFill>
                <a:latin typeface="Verdana"/>
                <a:cs typeface="Verdana"/>
              </a:rPr>
              <a:t>0</a:t>
            </a:r>
            <a:r>
              <a:rPr dirty="0" sz="2300" spc="-160">
                <a:solidFill>
                  <a:srgbClr val="00204B"/>
                </a:solidFill>
                <a:latin typeface="Verdana"/>
                <a:cs typeface="Verdana"/>
              </a:rPr>
              <a:t>3</a:t>
            </a:r>
            <a:r>
              <a:rPr dirty="0" sz="2300" spc="-155">
                <a:solidFill>
                  <a:srgbClr val="00204B"/>
                </a:solidFill>
                <a:latin typeface="Verdana"/>
                <a:cs typeface="Verdana"/>
              </a:rPr>
              <a:t>25</a:t>
            </a:r>
            <a:r>
              <a:rPr dirty="0" sz="2300" spc="60">
                <a:solidFill>
                  <a:srgbClr val="00204B"/>
                </a:solidFill>
                <a:latin typeface="Verdana"/>
                <a:cs typeface="Verdana"/>
              </a:rPr>
              <a:t>00</a:t>
            </a:r>
            <a:r>
              <a:rPr dirty="0" sz="2300" spc="-620">
                <a:solidFill>
                  <a:srgbClr val="00204B"/>
                </a:solidFill>
                <a:latin typeface="Verdana"/>
                <a:cs typeface="Verdana"/>
              </a:rPr>
              <a:t>1</a:t>
            </a:r>
            <a:r>
              <a:rPr dirty="0" sz="2300" spc="-229">
                <a:solidFill>
                  <a:srgbClr val="00204B"/>
                </a:solidFill>
                <a:latin typeface="Verdana"/>
                <a:cs typeface="Verdana"/>
              </a:rPr>
              <a:t>)  </a:t>
            </a:r>
            <a:r>
              <a:rPr dirty="0" sz="2300" spc="-35">
                <a:solidFill>
                  <a:srgbClr val="00204B"/>
                </a:solidFill>
                <a:latin typeface="Verdana"/>
                <a:cs typeface="Verdana"/>
              </a:rPr>
              <a:t>Amardeep(220950325004)</a:t>
            </a:r>
            <a:endParaRPr sz="2300">
              <a:latin typeface="Verdana"/>
              <a:cs typeface="Verdana"/>
            </a:endParaRPr>
          </a:p>
          <a:p>
            <a:pPr algn="ctr" marL="6044565" marR="5080" indent="-635">
              <a:lnSpc>
                <a:spcPct val="114100"/>
              </a:lnSpc>
            </a:pPr>
            <a:r>
              <a:rPr dirty="0" sz="2300" spc="95">
                <a:solidFill>
                  <a:srgbClr val="00204B"/>
                </a:solidFill>
                <a:latin typeface="Verdana"/>
                <a:cs typeface="Verdana"/>
              </a:rPr>
              <a:t>Awad </a:t>
            </a:r>
            <a:r>
              <a:rPr dirty="0" sz="2300" spc="80">
                <a:solidFill>
                  <a:srgbClr val="00204B"/>
                </a:solidFill>
                <a:latin typeface="Verdana"/>
                <a:cs typeface="Verdana"/>
              </a:rPr>
              <a:t>Amit </a:t>
            </a:r>
            <a:r>
              <a:rPr dirty="0" sz="2300" spc="-55">
                <a:solidFill>
                  <a:srgbClr val="00204B"/>
                </a:solidFill>
                <a:latin typeface="Verdana"/>
                <a:cs typeface="Verdana"/>
              </a:rPr>
              <a:t>Raosaheb(220950325005)  </a:t>
            </a:r>
            <a:r>
              <a:rPr dirty="0" sz="2300" spc="40">
                <a:solidFill>
                  <a:srgbClr val="00204B"/>
                </a:solidFill>
                <a:latin typeface="Verdana"/>
                <a:cs typeface="Verdana"/>
              </a:rPr>
              <a:t>Bakle </a:t>
            </a:r>
            <a:r>
              <a:rPr dirty="0" sz="2300" spc="55">
                <a:solidFill>
                  <a:srgbClr val="00204B"/>
                </a:solidFill>
                <a:latin typeface="Verdana"/>
                <a:cs typeface="Verdana"/>
              </a:rPr>
              <a:t>Yogesh</a:t>
            </a:r>
            <a:r>
              <a:rPr dirty="0" sz="2300" spc="-480">
                <a:solidFill>
                  <a:srgbClr val="00204B"/>
                </a:solidFill>
                <a:latin typeface="Verdana"/>
                <a:cs typeface="Verdana"/>
              </a:rPr>
              <a:t> </a:t>
            </a:r>
            <a:r>
              <a:rPr dirty="0" sz="2300" spc="-45">
                <a:solidFill>
                  <a:srgbClr val="00204B"/>
                </a:solidFill>
                <a:latin typeface="Verdana"/>
                <a:cs typeface="Verdana"/>
              </a:rPr>
              <a:t>Balasaheb(220950325006)  </a:t>
            </a:r>
            <a:r>
              <a:rPr dirty="0" sz="2300" spc="25">
                <a:solidFill>
                  <a:srgbClr val="00204B"/>
                </a:solidFill>
                <a:latin typeface="Verdana"/>
                <a:cs typeface="Verdana"/>
              </a:rPr>
              <a:t>Bishwajit</a:t>
            </a:r>
            <a:r>
              <a:rPr dirty="0" sz="2300" spc="-200">
                <a:solidFill>
                  <a:srgbClr val="00204B"/>
                </a:solidFill>
                <a:latin typeface="Verdana"/>
                <a:cs typeface="Verdana"/>
              </a:rPr>
              <a:t> </a:t>
            </a:r>
            <a:r>
              <a:rPr dirty="0" sz="2300" spc="-85">
                <a:solidFill>
                  <a:srgbClr val="00204B"/>
                </a:solidFill>
                <a:latin typeface="Verdana"/>
                <a:cs typeface="Verdana"/>
              </a:rPr>
              <a:t>Sen(220950325007)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81389" y="2422291"/>
            <a:ext cx="12366625" cy="23920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285115">
              <a:lnSpc>
                <a:spcPts val="6135"/>
              </a:lnSpc>
              <a:spcBef>
                <a:spcPts val="100"/>
              </a:spcBef>
            </a:pPr>
            <a:r>
              <a:rPr dirty="0" sz="5200" spc="-515"/>
              <a:t>PROJECT</a:t>
            </a:r>
            <a:r>
              <a:rPr dirty="0" sz="5200" spc="-465"/>
              <a:t> </a:t>
            </a:r>
            <a:r>
              <a:rPr dirty="0" sz="5200" spc="-450"/>
              <a:t>TOPIC</a:t>
            </a:r>
            <a:endParaRPr sz="5200"/>
          </a:p>
          <a:p>
            <a:pPr marL="12700">
              <a:lnSpc>
                <a:spcPts val="12495"/>
              </a:lnSpc>
            </a:pPr>
            <a:r>
              <a:rPr dirty="0" sz="10500" spc="405">
                <a:latin typeface="Arial"/>
                <a:cs typeface="Arial"/>
              </a:rPr>
              <a:t>TELECOM</a:t>
            </a:r>
            <a:r>
              <a:rPr dirty="0" sz="10500" spc="-45">
                <a:latin typeface="Arial"/>
                <a:cs typeface="Arial"/>
              </a:rPr>
              <a:t> </a:t>
            </a:r>
            <a:r>
              <a:rPr dirty="0" sz="10500" spc="530">
                <a:latin typeface="Arial"/>
                <a:cs typeface="Arial"/>
              </a:rPr>
              <a:t>CHURN</a:t>
            </a:r>
            <a:endParaRPr sz="10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580" y="3760865"/>
            <a:ext cx="17354549" cy="6522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94207" y="1848889"/>
            <a:ext cx="11840210" cy="114300"/>
          </a:xfrm>
          <a:custGeom>
            <a:avLst/>
            <a:gdLst/>
            <a:ahLst/>
            <a:cxnLst/>
            <a:rect l="l" t="t" r="r" b="b"/>
            <a:pathLst>
              <a:path w="11840210" h="114300">
                <a:moveTo>
                  <a:pt x="11839860" y="114300"/>
                </a:moveTo>
                <a:lnTo>
                  <a:pt x="0" y="114300"/>
                </a:lnTo>
                <a:lnTo>
                  <a:pt x="0" y="0"/>
                </a:lnTo>
                <a:lnTo>
                  <a:pt x="11839860" y="0"/>
                </a:lnTo>
                <a:lnTo>
                  <a:pt x="1183986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79508" y="3477664"/>
            <a:ext cx="4269740" cy="114300"/>
          </a:xfrm>
          <a:custGeom>
            <a:avLst/>
            <a:gdLst/>
            <a:ahLst/>
            <a:cxnLst/>
            <a:rect l="l" t="t" r="r" b="b"/>
            <a:pathLst>
              <a:path w="4269740" h="114300">
                <a:moveTo>
                  <a:pt x="4269285" y="114300"/>
                </a:moveTo>
                <a:lnTo>
                  <a:pt x="0" y="114300"/>
                </a:lnTo>
                <a:lnTo>
                  <a:pt x="0" y="0"/>
                </a:lnTo>
                <a:lnTo>
                  <a:pt x="4269285" y="0"/>
                </a:lnTo>
                <a:lnTo>
                  <a:pt x="426928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1507" y="374406"/>
            <a:ext cx="11865610" cy="32829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797935" marR="5080" indent="-3785870">
              <a:lnSpc>
                <a:spcPct val="116199"/>
              </a:lnSpc>
              <a:spcBef>
                <a:spcPts val="95"/>
              </a:spcBef>
            </a:pPr>
            <a:r>
              <a:rPr dirty="0" spc="150" b="1">
                <a:latin typeface="Arial"/>
                <a:cs typeface="Arial"/>
              </a:rPr>
              <a:t>CHURN</a:t>
            </a:r>
            <a:r>
              <a:rPr dirty="0" spc="-445" b="1">
                <a:latin typeface="Arial"/>
                <a:cs typeface="Arial"/>
              </a:rPr>
              <a:t> </a:t>
            </a:r>
            <a:r>
              <a:rPr dirty="0" spc="25" b="1">
                <a:latin typeface="Arial"/>
                <a:cs typeface="Arial"/>
              </a:rPr>
              <a:t>PREDICTION  </a:t>
            </a:r>
            <a:r>
              <a:rPr dirty="0" spc="75" b="1">
                <a:latin typeface="Arial"/>
                <a:cs typeface="Arial"/>
              </a:rPr>
              <a:t>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632" y="3307476"/>
            <a:ext cx="17945099" cy="6848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3615" y="1216659"/>
            <a:ext cx="14716125" cy="114300"/>
          </a:xfrm>
          <a:custGeom>
            <a:avLst/>
            <a:gdLst/>
            <a:ahLst/>
            <a:cxnLst/>
            <a:rect l="l" t="t" r="r" b="b"/>
            <a:pathLst>
              <a:path w="14716125" h="114300">
                <a:moveTo>
                  <a:pt x="14716125" y="114300"/>
                </a:moveTo>
                <a:lnTo>
                  <a:pt x="0" y="114300"/>
                </a:lnTo>
                <a:lnTo>
                  <a:pt x="0" y="0"/>
                </a:lnTo>
                <a:lnTo>
                  <a:pt x="14716125" y="0"/>
                </a:lnTo>
                <a:lnTo>
                  <a:pt x="1471612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9444" y="2845434"/>
            <a:ext cx="7105015" cy="114300"/>
          </a:xfrm>
          <a:custGeom>
            <a:avLst/>
            <a:gdLst/>
            <a:ahLst/>
            <a:cxnLst/>
            <a:rect l="l" t="t" r="r" b="b"/>
            <a:pathLst>
              <a:path w="7105015" h="114300">
                <a:moveTo>
                  <a:pt x="71044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7104459" y="0"/>
                </a:lnTo>
                <a:lnTo>
                  <a:pt x="7104459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0915" y="0"/>
            <a:ext cx="14742160" cy="32829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8254" marR="5080" indent="-3806190">
              <a:lnSpc>
                <a:spcPct val="116199"/>
              </a:lnSpc>
              <a:spcBef>
                <a:spcPts val="95"/>
              </a:spcBef>
            </a:pPr>
            <a:r>
              <a:rPr dirty="0" spc="-805"/>
              <a:t>Telecom </a:t>
            </a:r>
            <a:r>
              <a:rPr dirty="0" spc="-475"/>
              <a:t>Churn</a:t>
            </a:r>
            <a:r>
              <a:rPr dirty="0" spc="-860"/>
              <a:t> </a:t>
            </a:r>
            <a:r>
              <a:rPr dirty="0" spc="-550"/>
              <a:t>Prediction  </a:t>
            </a:r>
            <a:r>
              <a:rPr dirty="0" spc="-625"/>
              <a:t>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1600" y="1547812"/>
            <a:ext cx="10253980" cy="114300"/>
          </a:xfrm>
          <a:custGeom>
            <a:avLst/>
            <a:gdLst/>
            <a:ahLst/>
            <a:cxnLst/>
            <a:rect l="l" t="t" r="r" b="b"/>
            <a:pathLst>
              <a:path w="10253980" h="114300">
                <a:moveTo>
                  <a:pt x="10253376" y="114300"/>
                </a:moveTo>
                <a:lnTo>
                  <a:pt x="0" y="114300"/>
                </a:lnTo>
                <a:lnTo>
                  <a:pt x="0" y="0"/>
                </a:lnTo>
                <a:lnTo>
                  <a:pt x="10253376" y="0"/>
                </a:lnTo>
                <a:lnTo>
                  <a:pt x="10253376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8900" y="300101"/>
            <a:ext cx="102793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5"/>
              <a:t>METHODOLOGIES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711595" y="3881429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1595" y="568165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1595" y="7481879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1440" y="3574083"/>
            <a:ext cx="16439515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EDA(Exploratory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Analysis):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dataset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consist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20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variables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8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all. </a:t>
            </a: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few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continous,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rest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categorical.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control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variable </a:t>
            </a: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was</a:t>
            </a:r>
            <a:r>
              <a:rPr dirty="0" sz="3400" spc="-7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417830" marR="301625">
              <a:lnSpc>
                <a:spcPct val="115799"/>
              </a:lnSpc>
            </a:pP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building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which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includes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defining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purpose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25">
                <a:solidFill>
                  <a:srgbClr val="FFFFFF"/>
                </a:solidFill>
                <a:latin typeface="Arial Black"/>
                <a:cs typeface="Arial Black"/>
              </a:rPr>
              <a:t>if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model,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determine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 model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boundary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build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,create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interface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export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model.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Arial Black"/>
              <a:cs typeface="Arial Black"/>
            </a:endParaRPr>
          </a:p>
          <a:p>
            <a:pPr algn="ctr" marL="108585">
              <a:lnSpc>
                <a:spcPct val="100000"/>
              </a:lnSpc>
            </a:pP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Evaluating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machine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learning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algorithm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essential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part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7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project.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2879" y="1547813"/>
            <a:ext cx="11845290" cy="114300"/>
          </a:xfrm>
          <a:custGeom>
            <a:avLst/>
            <a:gdLst/>
            <a:ahLst/>
            <a:cxnLst/>
            <a:rect l="l" t="t" r="r" b="b"/>
            <a:pathLst>
              <a:path w="11845290" h="114300">
                <a:moveTo>
                  <a:pt x="11844909" y="114300"/>
                </a:moveTo>
                <a:lnTo>
                  <a:pt x="0" y="114300"/>
                </a:lnTo>
                <a:lnTo>
                  <a:pt x="0" y="0"/>
                </a:lnTo>
                <a:lnTo>
                  <a:pt x="11844909" y="0"/>
                </a:lnTo>
                <a:lnTo>
                  <a:pt x="11844909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0179" y="300102"/>
            <a:ext cx="1187069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94"/>
              <a:t>EXPLORATORY</a:t>
            </a:r>
            <a:r>
              <a:rPr dirty="0" spc="-860"/>
              <a:t> DATA</a:t>
            </a:r>
          </a:p>
        </p:txBody>
      </p:sp>
      <p:sp>
        <p:nvSpPr>
          <p:cNvPr id="4" name="object 4"/>
          <p:cNvSpPr/>
          <p:nvPr/>
        </p:nvSpPr>
        <p:spPr>
          <a:xfrm>
            <a:off x="6594384" y="3176588"/>
            <a:ext cx="5615940" cy="114300"/>
          </a:xfrm>
          <a:custGeom>
            <a:avLst/>
            <a:gdLst/>
            <a:ahLst/>
            <a:cxnLst/>
            <a:rect l="l" t="t" r="r" b="b"/>
            <a:pathLst>
              <a:path w="5615940" h="114300">
                <a:moveTo>
                  <a:pt x="5615578" y="114300"/>
                </a:moveTo>
                <a:lnTo>
                  <a:pt x="0" y="114300"/>
                </a:lnTo>
                <a:lnTo>
                  <a:pt x="0" y="0"/>
                </a:lnTo>
                <a:lnTo>
                  <a:pt x="5615578" y="0"/>
                </a:lnTo>
                <a:lnTo>
                  <a:pt x="5615578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81684" y="1928877"/>
            <a:ext cx="5641340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9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9200" spc="-67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9200" spc="-9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9200" spc="-93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9200" spc="-1515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z="9200" spc="-102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9200" spc="-825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9200" spc="-1019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9933" y="3176588"/>
            <a:ext cx="286385" cy="114300"/>
          </a:xfrm>
          <a:custGeom>
            <a:avLst/>
            <a:gdLst/>
            <a:ahLst/>
            <a:cxnLst/>
            <a:rect l="l" t="t" r="r" b="b"/>
            <a:pathLst>
              <a:path w="286384" h="114300">
                <a:moveTo>
                  <a:pt x="286345" y="114300"/>
                </a:moveTo>
                <a:lnTo>
                  <a:pt x="0" y="114300"/>
                </a:lnTo>
                <a:lnTo>
                  <a:pt x="0" y="0"/>
                </a:lnTo>
                <a:lnTo>
                  <a:pt x="286345" y="0"/>
                </a:lnTo>
                <a:lnTo>
                  <a:pt x="28634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0525" y="4855783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0525" y="545585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0525" y="665600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90062" y="4548437"/>
            <a:ext cx="15522575" cy="30257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 marR="97790">
              <a:lnSpc>
                <a:spcPct val="100000"/>
              </a:lnSpc>
              <a:spcBef>
                <a:spcPts val="745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visualisation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seaborn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matplotlib</a:t>
            </a:r>
            <a:endParaRPr sz="3400">
              <a:latin typeface="Arial Black"/>
              <a:cs typeface="Arial Black"/>
            </a:endParaRPr>
          </a:p>
          <a:p>
            <a:pPr algn="ctr" marL="88900" marR="81280">
              <a:lnSpc>
                <a:spcPct val="115799"/>
              </a:lnSpc>
            </a:pP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Exploratory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analysis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(EDA)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approach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analyse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sets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8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summarize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their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main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characteristics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,often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visual</a:t>
            </a:r>
            <a:r>
              <a:rPr dirty="0" sz="3400" spc="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methods.</a:t>
            </a:r>
            <a:endParaRPr sz="340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Statistical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not,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but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primarily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EDA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seeing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what 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tell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us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beyond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formal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modelling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hypothesis.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593" y="229145"/>
            <a:ext cx="11525249" cy="100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6707" y="1799569"/>
            <a:ext cx="5381609" cy="6334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05522" y="2637937"/>
            <a:ext cx="3793490" cy="57150"/>
          </a:xfrm>
          <a:custGeom>
            <a:avLst/>
            <a:gdLst/>
            <a:ahLst/>
            <a:cxnLst/>
            <a:rect l="l" t="t" r="r" b="b"/>
            <a:pathLst>
              <a:path w="3793490" h="57150">
                <a:moveTo>
                  <a:pt x="3793035" y="57150"/>
                </a:moveTo>
                <a:lnTo>
                  <a:pt x="0" y="57150"/>
                </a:lnTo>
                <a:lnTo>
                  <a:pt x="0" y="0"/>
                </a:lnTo>
                <a:lnTo>
                  <a:pt x="3793035" y="0"/>
                </a:lnTo>
                <a:lnTo>
                  <a:pt x="3793035" y="5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52882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BAR</a:t>
            </a:r>
            <a:r>
              <a:rPr dirty="0" spc="-535"/>
              <a:t> </a:t>
            </a:r>
            <a:r>
              <a:rPr dirty="0" spc="-490"/>
              <a:t>GRAPH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97199" y="3375414"/>
            <a:ext cx="1060958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8784" marR="5080" indent="-426720">
              <a:lnSpc>
                <a:spcPct val="115799"/>
              </a:lnSpc>
              <a:spcBef>
                <a:spcPts val="100"/>
              </a:spcBef>
            </a:pP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Plot </a:t>
            </a: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Shows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users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likely 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Continuing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their</a:t>
            </a:r>
            <a:r>
              <a:rPr dirty="0" sz="3400" spc="-8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Subscription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plan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(&gt;70%)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5153"/>
            <a:ext cx="7553309" cy="73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992" y="539620"/>
            <a:ext cx="12582539" cy="971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36323" y="2190222"/>
            <a:ext cx="3095625" cy="57150"/>
          </a:xfrm>
          <a:custGeom>
            <a:avLst/>
            <a:gdLst/>
            <a:ahLst/>
            <a:cxnLst/>
            <a:rect l="l" t="t" r="r" b="b"/>
            <a:pathLst>
              <a:path w="3095625" h="57150">
                <a:moveTo>
                  <a:pt x="3095024" y="57150"/>
                </a:moveTo>
                <a:lnTo>
                  <a:pt x="0" y="57150"/>
                </a:lnTo>
                <a:lnTo>
                  <a:pt x="0" y="0"/>
                </a:lnTo>
                <a:lnTo>
                  <a:pt x="3095024" y="0"/>
                </a:lnTo>
                <a:lnTo>
                  <a:pt x="3095024" y="5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23623" y="1479053"/>
            <a:ext cx="31210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80"/>
              <a:t>B</a:t>
            </a:r>
            <a:r>
              <a:rPr dirty="0" sz="5200" spc="-265"/>
              <a:t>O</a:t>
            </a:r>
            <a:r>
              <a:rPr dirty="0" sz="5200" spc="-755"/>
              <a:t>X</a:t>
            </a:r>
            <a:r>
              <a:rPr dirty="0" sz="5200" spc="-380"/>
              <a:t>P</a:t>
            </a:r>
            <a:r>
              <a:rPr dirty="0" sz="5200" spc="-535"/>
              <a:t>L</a:t>
            </a:r>
            <a:r>
              <a:rPr dirty="0" sz="5200" spc="-265"/>
              <a:t>O</a:t>
            </a:r>
            <a:r>
              <a:rPr dirty="0" sz="5200" spc="-725"/>
              <a:t>T</a:t>
            </a:r>
            <a:endParaRPr sz="5200"/>
          </a:p>
        </p:txBody>
      </p:sp>
      <p:sp>
        <p:nvSpPr>
          <p:cNvPr id="6" name="object 6"/>
          <p:cNvSpPr txBox="1"/>
          <p:nvPr/>
        </p:nvSpPr>
        <p:spPr>
          <a:xfrm>
            <a:off x="10341368" y="2829552"/>
            <a:ext cx="6372860" cy="642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1910" marR="34290">
              <a:lnSpc>
                <a:spcPct val="115399"/>
              </a:lnSpc>
              <a:spcBef>
                <a:spcPts val="100"/>
              </a:spcBef>
            </a:pP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Regarding </a:t>
            </a: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telecom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prediction,  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box </a:t>
            </a:r>
            <a:r>
              <a:rPr dirty="0" sz="2600" spc="-140">
                <a:solidFill>
                  <a:srgbClr val="FFFFFF"/>
                </a:solidFill>
                <a:latin typeface="Arial Black"/>
                <a:cs typeface="Arial Black"/>
              </a:rPr>
              <a:t>plots 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2600" spc="-165">
                <a:solidFill>
                  <a:srgbClr val="FFFFFF"/>
                </a:solidFill>
                <a:latin typeface="Arial Black"/>
                <a:cs typeface="Arial Black"/>
              </a:rPr>
              <a:t>useful </a:t>
            </a:r>
            <a:r>
              <a:rPr dirty="0" sz="2600" spc="-11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600" spc="-130">
                <a:solidFill>
                  <a:srgbClr val="FFFFFF"/>
                </a:solidFill>
                <a:latin typeface="Arial Black"/>
                <a:cs typeface="Arial Black"/>
              </a:rPr>
              <a:t>identify 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potential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predictors </a:t>
            </a:r>
            <a:r>
              <a:rPr dirty="0" sz="2600" spc="-10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600" spc="-185">
                <a:solidFill>
                  <a:srgbClr val="FFFFFF"/>
                </a:solidFill>
                <a:latin typeface="Arial Black"/>
                <a:cs typeface="Arial Black"/>
              </a:rPr>
              <a:t>variables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that 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strongly </a:t>
            </a:r>
            <a:r>
              <a:rPr dirty="0" sz="2600" spc="-220">
                <a:solidFill>
                  <a:srgbClr val="FFFFFF"/>
                </a:solidFill>
                <a:latin typeface="Arial Black"/>
                <a:cs typeface="Arial Black"/>
              </a:rPr>
              <a:t>associated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2600" spc="-190">
                <a:solidFill>
                  <a:srgbClr val="FFFFFF"/>
                </a:solidFill>
                <a:latin typeface="Arial Black"/>
                <a:cs typeface="Arial Black"/>
              </a:rPr>
              <a:t>customer 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churn.</a:t>
            </a:r>
            <a:r>
              <a:rPr dirty="0" sz="2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25">
                <a:solidFill>
                  <a:srgbClr val="FFFFFF"/>
                </a:solidFill>
                <a:latin typeface="Arial Black"/>
                <a:cs typeface="Arial Black"/>
              </a:rPr>
              <a:t>example,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Arial Black"/>
                <a:cs typeface="Arial Black"/>
              </a:rPr>
              <a:t>if</a:t>
            </a:r>
            <a:r>
              <a:rPr dirty="0" sz="2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box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Arial Black"/>
                <a:cs typeface="Arial Black"/>
              </a:rPr>
              <a:t>plot</a:t>
            </a:r>
            <a:r>
              <a:rPr dirty="0" sz="2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90">
                <a:solidFill>
                  <a:srgbClr val="FFFFFF"/>
                </a:solidFill>
                <a:latin typeface="Arial Black"/>
                <a:cs typeface="Arial Black"/>
              </a:rPr>
              <a:t>a  </a:t>
            </a:r>
            <a:r>
              <a:rPr dirty="0" sz="2600" spc="-200">
                <a:solidFill>
                  <a:srgbClr val="FFFFFF"/>
                </a:solidFill>
                <a:latin typeface="Arial Black"/>
                <a:cs typeface="Arial Black"/>
              </a:rPr>
              <a:t>specific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variable </a:t>
            </a:r>
            <a:r>
              <a:rPr dirty="0" sz="2600" spc="-254">
                <a:solidFill>
                  <a:srgbClr val="FFFFFF"/>
                </a:solidFill>
                <a:latin typeface="Arial Black"/>
                <a:cs typeface="Arial Black"/>
              </a:rPr>
              <a:t>shows </a:t>
            </a:r>
            <a:r>
              <a:rPr dirty="0" sz="2600" spc="-29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2600" spc="-190">
                <a:solidFill>
                  <a:srgbClr val="FFFFFF"/>
                </a:solidFill>
                <a:latin typeface="Arial Black"/>
                <a:cs typeface="Arial Black"/>
              </a:rPr>
              <a:t>significant 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difference 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between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churned</a:t>
            </a:r>
            <a:r>
              <a:rPr dirty="0" sz="26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customers 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600" spc="-125">
                <a:solidFill>
                  <a:srgbClr val="FFFFFF"/>
                </a:solidFill>
                <a:latin typeface="Arial Black"/>
                <a:cs typeface="Arial Black"/>
              </a:rPr>
              <a:t>non-churned </a:t>
            </a:r>
            <a:r>
              <a:rPr dirty="0" sz="2600" spc="-200">
                <a:solidFill>
                  <a:srgbClr val="FFFFFF"/>
                </a:solidFill>
                <a:latin typeface="Arial Black"/>
                <a:cs typeface="Arial Black"/>
              </a:rPr>
              <a:t>customers,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this</a:t>
            </a:r>
            <a:r>
              <a:rPr dirty="0" sz="2600" spc="-5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could  </a:t>
            </a:r>
            <a:r>
              <a:rPr dirty="0" sz="2600" spc="-245">
                <a:solidFill>
                  <a:srgbClr val="FFFFFF"/>
                </a:solidFill>
                <a:latin typeface="Arial Black"/>
                <a:cs typeface="Arial Black"/>
              </a:rPr>
              <a:t>suggest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this variable </a:t>
            </a:r>
            <a:r>
              <a:rPr dirty="0" sz="2600" spc="-23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600" spc="-29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strong  </a:t>
            </a:r>
            <a:r>
              <a:rPr dirty="0" sz="2600" spc="-140">
                <a:solidFill>
                  <a:srgbClr val="FFFFFF"/>
                </a:solidFill>
                <a:latin typeface="Arial Black"/>
                <a:cs typeface="Arial Black"/>
              </a:rPr>
              <a:t>predictor </a:t>
            </a:r>
            <a:r>
              <a:rPr dirty="0" sz="2600" spc="-7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6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churn.</a:t>
            </a:r>
            <a:endParaRPr sz="2600">
              <a:latin typeface="Arial Black"/>
              <a:cs typeface="Arial Black"/>
            </a:endParaRPr>
          </a:p>
          <a:p>
            <a:pPr algn="ctr" marL="12700" marR="5080" indent="-635">
              <a:lnSpc>
                <a:spcPct val="115399"/>
              </a:lnSpc>
            </a:pP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We </a:t>
            </a:r>
            <a:r>
              <a:rPr dirty="0" sz="2600" spc="-100">
                <a:solidFill>
                  <a:srgbClr val="FFFFFF"/>
                </a:solidFill>
                <a:latin typeface="Arial Black"/>
                <a:cs typeface="Arial Black"/>
              </a:rPr>
              <a:t>found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outliers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2600" spc="-225">
                <a:solidFill>
                  <a:srgbClr val="FFFFFF"/>
                </a:solidFill>
                <a:latin typeface="Arial Black"/>
                <a:cs typeface="Arial Black"/>
              </a:rPr>
              <a:t>exiting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customers  </a:t>
            </a:r>
            <a:r>
              <a:rPr dirty="0" sz="2600" spc="-229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2600" spc="-23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600" spc="-125">
                <a:solidFill>
                  <a:srgbClr val="FFFFFF"/>
                </a:solidFill>
                <a:latin typeface="Arial Black"/>
                <a:cs typeface="Arial Black"/>
              </a:rPr>
              <a:t>out </a:t>
            </a:r>
            <a:r>
              <a:rPr dirty="0" sz="2600" spc="-7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600" spc="-260">
                <a:solidFill>
                  <a:srgbClr val="FFFFFF"/>
                </a:solidFill>
                <a:latin typeface="Arial Black"/>
                <a:cs typeface="Arial Black"/>
              </a:rPr>
              <a:t>whiskers </a:t>
            </a:r>
            <a:r>
              <a:rPr dirty="0" sz="2600" spc="-200">
                <a:solidFill>
                  <a:srgbClr val="FFFFFF"/>
                </a:solidFill>
                <a:latin typeface="Arial Black"/>
                <a:cs typeface="Arial Black"/>
              </a:rPr>
              <a:t>.An </a:t>
            </a:r>
            <a:r>
              <a:rPr dirty="0" sz="2600" spc="-140">
                <a:solidFill>
                  <a:srgbClr val="FFFFFF"/>
                </a:solidFill>
                <a:latin typeface="Arial Black"/>
                <a:cs typeface="Arial Black"/>
              </a:rPr>
              <a:t>Outlier </a:t>
            </a:r>
            <a:r>
              <a:rPr dirty="0" sz="2600" spc="-23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600" spc="-6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an 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observation </a:t>
            </a:r>
            <a:r>
              <a:rPr dirty="0" sz="2600" spc="-15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2600" spc="-23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numerically </a:t>
            </a:r>
            <a:r>
              <a:rPr dirty="0" sz="2600" spc="-165">
                <a:solidFill>
                  <a:srgbClr val="FFFFFF"/>
                </a:solidFill>
                <a:latin typeface="Arial Black"/>
                <a:cs typeface="Arial Black"/>
              </a:rPr>
              <a:t>distant  </a:t>
            </a:r>
            <a:r>
              <a:rPr dirty="0" sz="2600" spc="-114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600" spc="-180">
                <a:solidFill>
                  <a:srgbClr val="FFFFFF"/>
                </a:solidFill>
                <a:latin typeface="Arial Black"/>
                <a:cs typeface="Arial Black"/>
              </a:rPr>
              <a:t>rest </a:t>
            </a:r>
            <a:r>
              <a:rPr dirty="0" sz="2600" spc="-7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600" spc="-5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2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15" y="2216359"/>
            <a:ext cx="7058009" cy="7715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215" y="611821"/>
            <a:ext cx="11601449" cy="1181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53414" y="3116180"/>
            <a:ext cx="3356610" cy="57150"/>
          </a:xfrm>
          <a:custGeom>
            <a:avLst/>
            <a:gdLst/>
            <a:ahLst/>
            <a:cxnLst/>
            <a:rect l="l" t="t" r="r" b="b"/>
            <a:pathLst>
              <a:path w="3356609" h="57150">
                <a:moveTo>
                  <a:pt x="3356219" y="57150"/>
                </a:moveTo>
                <a:lnTo>
                  <a:pt x="0" y="57150"/>
                </a:lnTo>
                <a:lnTo>
                  <a:pt x="0" y="0"/>
                </a:lnTo>
                <a:lnTo>
                  <a:pt x="3356219" y="0"/>
                </a:lnTo>
                <a:lnTo>
                  <a:pt x="3356219" y="5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0714" y="2405012"/>
            <a:ext cx="338201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85"/>
              <a:t>HEAT</a:t>
            </a:r>
            <a:r>
              <a:rPr dirty="0" sz="5200" spc="-525"/>
              <a:t> </a:t>
            </a:r>
            <a:r>
              <a:rPr dirty="0" sz="5200" spc="-385"/>
              <a:t>MAP</a:t>
            </a:r>
            <a:endParaRPr sz="5200"/>
          </a:p>
        </p:txBody>
      </p:sp>
      <p:sp>
        <p:nvSpPr>
          <p:cNvPr id="6" name="object 6"/>
          <p:cNvSpPr/>
          <p:nvPr/>
        </p:nvSpPr>
        <p:spPr>
          <a:xfrm>
            <a:off x="7748030" y="7402417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030" y="8602567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04536" y="3494621"/>
            <a:ext cx="10163810" cy="602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112395" indent="-635">
              <a:lnSpc>
                <a:spcPct val="115799"/>
              </a:lnSpc>
              <a:spcBef>
                <a:spcPts val="100"/>
              </a:spcBef>
            </a:pP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Correlation:-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Dependence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association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any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statistical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any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statistical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relationship,</a:t>
            </a:r>
            <a:r>
              <a:rPr dirty="0" sz="3400" spc="-4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whether 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causal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not,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between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two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random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variables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bivariate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3400">
              <a:latin typeface="Arial Black"/>
              <a:cs typeface="Arial Black"/>
            </a:endParaRPr>
          </a:p>
          <a:p>
            <a:pPr algn="ctr" marL="145415" marR="245745">
              <a:lnSpc>
                <a:spcPct val="115799"/>
              </a:lnSpc>
            </a:pP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help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correlation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matrix, </a:t>
            </a:r>
            <a:r>
              <a:rPr dirty="0" sz="3400" spc="-430">
                <a:solidFill>
                  <a:srgbClr val="FFFFFF"/>
                </a:solidFill>
                <a:latin typeface="Arial Black"/>
                <a:cs typeface="Arial Black"/>
              </a:rPr>
              <a:t>we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8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25">
                <a:solidFill>
                  <a:srgbClr val="FFFFFF"/>
                </a:solidFill>
                <a:latin typeface="Arial Black"/>
                <a:cs typeface="Arial Black"/>
              </a:rPr>
              <a:t>find 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interdependency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between</a:t>
            </a:r>
            <a:r>
              <a:rPr dirty="0" sz="3400" spc="-4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variables.</a:t>
            </a:r>
            <a:endParaRPr sz="3400">
              <a:latin typeface="Arial Black"/>
              <a:cs typeface="Arial Black"/>
            </a:endParaRPr>
          </a:p>
          <a:p>
            <a:pPr algn="ctr" marL="734060" marR="100330">
              <a:lnSpc>
                <a:spcPct val="115799"/>
              </a:lnSpc>
            </a:pP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Least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dependency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variables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6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predicting 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4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contract.</a:t>
            </a:r>
            <a:endParaRPr sz="3400">
              <a:latin typeface="Arial Black"/>
              <a:cs typeface="Arial Black"/>
            </a:endParaRPr>
          </a:p>
          <a:p>
            <a:pPr algn="ctr" marL="638810" marR="5080">
              <a:lnSpc>
                <a:spcPct val="115799"/>
              </a:lnSpc>
            </a:pP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variable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depending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more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400" spc="-6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monthly 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charges.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9900" y="1489533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30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10907" y="2661367"/>
            <a:ext cx="2705735" cy="1351280"/>
          </a:xfrm>
          <a:custGeom>
            <a:avLst/>
            <a:gdLst/>
            <a:ahLst/>
            <a:cxnLst/>
            <a:rect l="l" t="t" r="r" b="b"/>
            <a:pathLst>
              <a:path w="2705734" h="1351279">
                <a:moveTo>
                  <a:pt x="2650719" y="1350668"/>
                </a:moveTo>
                <a:lnTo>
                  <a:pt x="54502" y="1350668"/>
                </a:lnTo>
                <a:lnTo>
                  <a:pt x="33286" y="1346386"/>
                </a:lnTo>
                <a:lnTo>
                  <a:pt x="15962" y="1334706"/>
                </a:lnTo>
                <a:lnTo>
                  <a:pt x="4282" y="1317382"/>
                </a:lnTo>
                <a:lnTo>
                  <a:pt x="0" y="1296166"/>
                </a:lnTo>
                <a:lnTo>
                  <a:pt x="0" y="54502"/>
                </a:lnTo>
                <a:lnTo>
                  <a:pt x="4282" y="33286"/>
                </a:lnTo>
                <a:lnTo>
                  <a:pt x="15962" y="15962"/>
                </a:lnTo>
                <a:lnTo>
                  <a:pt x="33286" y="4282"/>
                </a:lnTo>
                <a:lnTo>
                  <a:pt x="54502" y="0"/>
                </a:lnTo>
                <a:lnTo>
                  <a:pt x="2650719" y="0"/>
                </a:lnTo>
                <a:lnTo>
                  <a:pt x="2671935" y="4282"/>
                </a:lnTo>
                <a:lnTo>
                  <a:pt x="2689259" y="15962"/>
                </a:lnTo>
                <a:lnTo>
                  <a:pt x="2700939" y="33286"/>
                </a:lnTo>
                <a:lnTo>
                  <a:pt x="2705221" y="54502"/>
                </a:lnTo>
                <a:lnTo>
                  <a:pt x="2705221" y="1296166"/>
                </a:lnTo>
                <a:lnTo>
                  <a:pt x="2700939" y="1317382"/>
                </a:lnTo>
                <a:lnTo>
                  <a:pt x="2689259" y="1334706"/>
                </a:lnTo>
                <a:lnTo>
                  <a:pt x="2671935" y="1346386"/>
                </a:lnTo>
                <a:lnTo>
                  <a:pt x="2650719" y="1350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50337" y="4277867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11923" y="4277867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8700" y="5733105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5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48885" y="5733105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42207" y="5883645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40069" y="5883645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-1592" y="8016300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5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8303" y="8016300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5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79170" y="8016300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69826" y="8016300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259086" y="8016300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34056" y="8195371"/>
            <a:ext cx="2058035" cy="1027430"/>
          </a:xfrm>
          <a:custGeom>
            <a:avLst/>
            <a:gdLst/>
            <a:ahLst/>
            <a:cxnLst/>
            <a:rect l="l" t="t" r="r" b="b"/>
            <a:pathLst>
              <a:path w="2058034" h="1027429">
                <a:moveTo>
                  <a:pt x="2016037" y="1027342"/>
                </a:moveTo>
                <a:lnTo>
                  <a:pt x="41452" y="1027342"/>
                </a:lnTo>
                <a:lnTo>
                  <a:pt x="25316" y="1024085"/>
                </a:lnTo>
                <a:lnTo>
                  <a:pt x="12140" y="1015201"/>
                </a:lnTo>
                <a:lnTo>
                  <a:pt x="3257" y="1002024"/>
                </a:lnTo>
                <a:lnTo>
                  <a:pt x="0" y="985886"/>
                </a:lnTo>
                <a:lnTo>
                  <a:pt x="0" y="41455"/>
                </a:lnTo>
                <a:lnTo>
                  <a:pt x="3257" y="25318"/>
                </a:lnTo>
                <a:lnTo>
                  <a:pt x="12140" y="12141"/>
                </a:lnTo>
                <a:lnTo>
                  <a:pt x="25316" y="3257"/>
                </a:lnTo>
                <a:lnTo>
                  <a:pt x="41452" y="0"/>
                </a:lnTo>
                <a:lnTo>
                  <a:pt x="2016037" y="0"/>
                </a:lnTo>
                <a:lnTo>
                  <a:pt x="2032173" y="3257"/>
                </a:lnTo>
                <a:lnTo>
                  <a:pt x="2045349" y="12141"/>
                </a:lnTo>
                <a:lnTo>
                  <a:pt x="2054232" y="25318"/>
                </a:lnTo>
                <a:lnTo>
                  <a:pt x="2057490" y="41455"/>
                </a:lnTo>
                <a:lnTo>
                  <a:pt x="2057490" y="985886"/>
                </a:lnTo>
                <a:lnTo>
                  <a:pt x="2054232" y="1002024"/>
                </a:lnTo>
                <a:lnTo>
                  <a:pt x="2045349" y="1015201"/>
                </a:lnTo>
                <a:lnTo>
                  <a:pt x="2032173" y="1024085"/>
                </a:lnTo>
                <a:lnTo>
                  <a:pt x="2016037" y="1027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04313" y="850894"/>
            <a:ext cx="15130780" cy="76200"/>
          </a:xfrm>
          <a:custGeom>
            <a:avLst/>
            <a:gdLst/>
            <a:ahLst/>
            <a:cxnLst/>
            <a:rect l="l" t="t" r="r" b="b"/>
            <a:pathLst>
              <a:path w="15130780" h="76200">
                <a:moveTo>
                  <a:pt x="15130748" y="76200"/>
                </a:moveTo>
                <a:lnTo>
                  <a:pt x="0" y="76200"/>
                </a:lnTo>
                <a:lnTo>
                  <a:pt x="0" y="0"/>
                </a:lnTo>
                <a:lnTo>
                  <a:pt x="15130748" y="0"/>
                </a:lnTo>
                <a:lnTo>
                  <a:pt x="15130748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791613" y="0"/>
            <a:ext cx="15156815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580"/>
              <a:t>CHURN </a:t>
            </a:r>
            <a:r>
              <a:rPr dirty="0" sz="6500" spc="-555"/>
              <a:t>PREDICTION</a:t>
            </a:r>
            <a:r>
              <a:rPr dirty="0" sz="6500" spc="-600"/>
              <a:t> </a:t>
            </a:r>
            <a:r>
              <a:rPr dirty="0" sz="6500" spc="-620"/>
              <a:t>CLASSIFICATION</a:t>
            </a:r>
            <a:endParaRPr sz="6500"/>
          </a:p>
        </p:txBody>
      </p:sp>
      <p:sp>
        <p:nvSpPr>
          <p:cNvPr id="18" name="object 18"/>
          <p:cNvSpPr txBox="1"/>
          <p:nvPr/>
        </p:nvSpPr>
        <p:spPr>
          <a:xfrm>
            <a:off x="7366792" y="1401766"/>
            <a:ext cx="2621280" cy="1971039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215">
                <a:latin typeface="Arial Black"/>
                <a:cs typeface="Arial Black"/>
              </a:rPr>
              <a:t>CHURN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45">
                <a:latin typeface="Arial Black"/>
                <a:cs typeface="Arial Black"/>
              </a:rPr>
              <a:t>Prediction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dirty="0" sz="2400" spc="-180">
                <a:latin typeface="Arial Black"/>
                <a:cs typeface="Arial Black"/>
              </a:rPr>
              <a:t>Machine</a:t>
            </a:r>
            <a:r>
              <a:rPr dirty="0" sz="2400" spc="-260">
                <a:latin typeface="Arial Black"/>
                <a:cs typeface="Arial Black"/>
              </a:rPr>
              <a:t> </a:t>
            </a:r>
            <a:r>
              <a:rPr dirty="0" sz="2400" spc="-185">
                <a:latin typeface="Arial Black"/>
                <a:cs typeface="Arial Black"/>
              </a:rPr>
              <a:t>Learning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6006" y="4190080"/>
            <a:ext cx="167449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125" marR="5080" indent="-226060">
              <a:lnSpc>
                <a:spcPct val="114599"/>
              </a:lnSpc>
              <a:spcBef>
                <a:spcPts val="100"/>
              </a:spcBef>
            </a:pPr>
            <a:r>
              <a:rPr dirty="0" sz="2400" spc="-145">
                <a:latin typeface="Arial Black"/>
                <a:cs typeface="Arial Black"/>
              </a:rPr>
              <a:t>Supervised  </a:t>
            </a:r>
            <a:r>
              <a:rPr dirty="0" sz="2400" spc="-185">
                <a:latin typeface="Arial Black"/>
                <a:cs typeface="Arial Black"/>
              </a:rPr>
              <a:t>Learning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15743" y="4190080"/>
            <a:ext cx="205295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0525" marR="5080" indent="-378460">
              <a:lnSpc>
                <a:spcPct val="114599"/>
              </a:lnSpc>
              <a:spcBef>
                <a:spcPts val="100"/>
              </a:spcBef>
            </a:pPr>
            <a:r>
              <a:rPr dirty="0" sz="2400" spc="-150">
                <a:latin typeface="Arial Black"/>
                <a:cs typeface="Arial Black"/>
              </a:rPr>
              <a:t>Unsupervised  </a:t>
            </a:r>
            <a:r>
              <a:rPr dirty="0" sz="2400" spc="-185">
                <a:latin typeface="Arial Black"/>
                <a:cs typeface="Arial Black"/>
              </a:rPr>
              <a:t>Learning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2365" y="5795888"/>
            <a:ext cx="129349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 marR="5080" indent="-306705">
              <a:lnSpc>
                <a:spcPct val="114599"/>
              </a:lnSpc>
              <a:spcBef>
                <a:spcPts val="100"/>
              </a:spcBef>
            </a:pPr>
            <a:r>
              <a:rPr dirty="0" sz="2400" spc="-155">
                <a:latin typeface="Arial Black"/>
                <a:cs typeface="Arial Black"/>
              </a:rPr>
              <a:t>Decision  </a:t>
            </a:r>
            <a:r>
              <a:rPr dirty="0" sz="2400" spc="-215">
                <a:latin typeface="Arial Black"/>
                <a:cs typeface="Arial Black"/>
              </a:rPr>
              <a:t>Tree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1017" y="5771870"/>
            <a:ext cx="191643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1955">
              <a:lnSpc>
                <a:spcPct val="114599"/>
              </a:lnSpc>
              <a:spcBef>
                <a:spcPts val="100"/>
              </a:spcBef>
            </a:pPr>
            <a:r>
              <a:rPr dirty="0" sz="2400" spc="-245">
                <a:latin typeface="Arial Black"/>
                <a:cs typeface="Arial Black"/>
              </a:rPr>
              <a:t>LINEAR  </a:t>
            </a:r>
            <a:r>
              <a:rPr dirty="0" sz="2400" spc="-250">
                <a:latin typeface="Arial Black"/>
                <a:cs typeface="Arial Black"/>
              </a:rPr>
              <a:t>CLASSIFIERS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30823" y="5826368"/>
            <a:ext cx="188341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marR="5080" indent="-174625">
              <a:lnSpc>
                <a:spcPct val="114599"/>
              </a:lnSpc>
              <a:spcBef>
                <a:spcPts val="100"/>
              </a:spcBef>
            </a:pPr>
            <a:r>
              <a:rPr dirty="0" sz="2400" spc="-185">
                <a:latin typeface="Arial Black"/>
                <a:cs typeface="Arial Black"/>
              </a:rPr>
              <a:t>Rule</a:t>
            </a:r>
            <a:r>
              <a:rPr dirty="0" sz="2400" spc="-280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-BASED  </a:t>
            </a:r>
            <a:r>
              <a:rPr dirty="0" sz="2400" spc="-180">
                <a:latin typeface="Arial Black"/>
                <a:cs typeface="Arial Black"/>
              </a:rPr>
              <a:t>Classifiers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0301" y="5952890"/>
            <a:ext cx="188023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14599"/>
              </a:lnSpc>
              <a:spcBef>
                <a:spcPts val="100"/>
              </a:spcBef>
            </a:pPr>
            <a:r>
              <a:rPr dirty="0" sz="2400" spc="-145">
                <a:latin typeface="Arial Black"/>
                <a:cs typeface="Arial Black"/>
              </a:rPr>
              <a:t>Probabilistic  </a:t>
            </a:r>
            <a:r>
              <a:rPr dirty="0" sz="2400" spc="-180">
                <a:latin typeface="Arial Black"/>
                <a:cs typeface="Arial Black"/>
              </a:rPr>
              <a:t>Classifiers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0049" y="8317955"/>
            <a:ext cx="1207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Arial Black"/>
                <a:cs typeface="Arial Black"/>
              </a:rPr>
              <a:t>Entropy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56573" y="8317955"/>
            <a:ext cx="1621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4">
                <a:latin typeface="Arial Black"/>
                <a:cs typeface="Arial Black"/>
              </a:rPr>
              <a:t>GINI</a:t>
            </a:r>
            <a:r>
              <a:rPr dirty="0" sz="2400" spc="305">
                <a:latin typeface="Arial Black"/>
                <a:cs typeface="Arial Black"/>
              </a:rPr>
              <a:t> </a:t>
            </a:r>
            <a:r>
              <a:rPr dirty="0" sz="2400" spc="-204">
                <a:latin typeface="Arial Black"/>
                <a:cs typeface="Arial Black"/>
              </a:rPr>
              <a:t>Index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2889" y="8317955"/>
            <a:ext cx="690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10">
                <a:latin typeface="Arial Black"/>
                <a:cs typeface="Arial Black"/>
              </a:rPr>
              <a:t>SVM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98785" y="8317955"/>
            <a:ext cx="1811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5">
                <a:latin typeface="Arial Black"/>
                <a:cs typeface="Arial Black"/>
              </a:rPr>
              <a:t>Naive</a:t>
            </a:r>
            <a:r>
              <a:rPr dirty="0" sz="2400" spc="-275">
                <a:latin typeface="Arial Black"/>
                <a:cs typeface="Arial Black"/>
              </a:rPr>
              <a:t> </a:t>
            </a:r>
            <a:r>
              <a:rPr dirty="0" sz="2400" spc="-220">
                <a:latin typeface="Arial Black"/>
                <a:cs typeface="Arial Black"/>
              </a:rPr>
              <a:t>Bayes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849037" y="8240171"/>
            <a:ext cx="681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80">
                <a:latin typeface="Arial Black"/>
                <a:cs typeface="Arial Black"/>
              </a:rPr>
              <a:t>KNN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331847" y="8264616"/>
            <a:ext cx="145161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985" marR="5080" indent="-121920">
              <a:lnSpc>
                <a:spcPct val="114599"/>
              </a:lnSpc>
              <a:spcBef>
                <a:spcPts val="100"/>
              </a:spcBef>
            </a:pPr>
            <a:r>
              <a:rPr dirty="0" sz="2400" spc="-185">
                <a:latin typeface="Arial Black"/>
                <a:cs typeface="Arial Black"/>
              </a:rPr>
              <a:t>Maximum  </a:t>
            </a:r>
            <a:r>
              <a:rPr dirty="0" sz="2400" spc="-120">
                <a:latin typeface="Arial Black"/>
                <a:cs typeface="Arial Black"/>
              </a:rPr>
              <a:t>Entropy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277" y="1547813"/>
            <a:ext cx="9621520" cy="114300"/>
          </a:xfrm>
          <a:custGeom>
            <a:avLst/>
            <a:gdLst/>
            <a:ahLst/>
            <a:cxnLst/>
            <a:rect l="l" t="t" r="r" b="b"/>
            <a:pathLst>
              <a:path w="9621519" h="114300">
                <a:moveTo>
                  <a:pt x="9621297" y="114300"/>
                </a:moveTo>
                <a:lnTo>
                  <a:pt x="0" y="114300"/>
                </a:lnTo>
                <a:lnTo>
                  <a:pt x="0" y="0"/>
                </a:lnTo>
                <a:lnTo>
                  <a:pt x="9621297" y="0"/>
                </a:lnTo>
                <a:lnTo>
                  <a:pt x="9621297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4577" y="300102"/>
            <a:ext cx="964692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75"/>
              <a:t>Churn</a:t>
            </a:r>
            <a:r>
              <a:rPr dirty="0" spc="-860"/>
              <a:t> </a:t>
            </a:r>
            <a:r>
              <a:rPr dirty="0" spc="-55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2" y="2216156"/>
            <a:ext cx="17724120" cy="602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important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because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expensive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acquire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than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existing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ones.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identifying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who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at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risk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churning,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take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steps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them,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offering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discounts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promotions,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improving the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quality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service,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providing 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personalized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34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support.</a:t>
            </a:r>
            <a:endParaRPr sz="3400">
              <a:latin typeface="Arial Black"/>
              <a:cs typeface="Arial Black"/>
            </a:endParaRPr>
          </a:p>
          <a:p>
            <a:pPr algn="ctr" marL="132080" marR="124460">
              <a:lnSpc>
                <a:spcPct val="115799"/>
              </a:lnSpc>
            </a:pP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Machine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learning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techniques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logistic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regression,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decision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trees,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random 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forests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commonly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build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models. </a:t>
            </a: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These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evaluated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metrics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accuracy,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precision,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recall,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405">
                <a:solidFill>
                  <a:srgbClr val="FFFFFF"/>
                </a:solidFill>
                <a:latin typeface="Arial Black"/>
                <a:cs typeface="Arial Black"/>
              </a:rPr>
              <a:t>F1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score,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6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 </a:t>
            </a:r>
            <a:r>
              <a:rPr dirty="0" sz="3400" spc="-150">
                <a:solidFill>
                  <a:srgbClr val="FFFFFF"/>
                </a:solidFill>
                <a:latin typeface="Arial Black"/>
                <a:cs typeface="Arial Black"/>
              </a:rPr>
              <a:t>fine-tuned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techniques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cross-validation and hyperparameter  optimization.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5072" y="1547812"/>
            <a:ext cx="7874634" cy="114300"/>
          </a:xfrm>
          <a:custGeom>
            <a:avLst/>
            <a:gdLst/>
            <a:ahLst/>
            <a:cxnLst/>
            <a:rect l="l" t="t" r="r" b="b"/>
            <a:pathLst>
              <a:path w="7874634" h="114300">
                <a:moveTo>
                  <a:pt x="7874050" y="114300"/>
                </a:moveTo>
                <a:lnTo>
                  <a:pt x="0" y="114300"/>
                </a:lnTo>
                <a:lnTo>
                  <a:pt x="0" y="0"/>
                </a:lnTo>
                <a:lnTo>
                  <a:pt x="7874050" y="0"/>
                </a:lnTo>
                <a:lnTo>
                  <a:pt x="787405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2372" y="300100"/>
            <a:ext cx="7900034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10"/>
              <a:t>ADVANTAGES</a:t>
            </a:r>
          </a:p>
        </p:txBody>
      </p:sp>
      <p:sp>
        <p:nvSpPr>
          <p:cNvPr id="4" name="object 4"/>
          <p:cNvSpPr/>
          <p:nvPr/>
        </p:nvSpPr>
        <p:spPr>
          <a:xfrm>
            <a:off x="371475" y="369251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475" y="6092814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1475" y="8493114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1154" y="3385168"/>
            <a:ext cx="17360265" cy="602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Competitive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Advantage: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Companies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able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effectively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prevent 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gain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competitive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advantage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market </a:t>
            </a:r>
            <a:r>
              <a:rPr dirty="0" sz="3400" spc="-12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retaining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reducing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acquisition</a:t>
            </a: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costs.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370840" marR="363220">
              <a:lnSpc>
                <a:spcPct val="115799"/>
              </a:lnSpc>
            </a:pP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Data-Driven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Insights: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provide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valuable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insights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into 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behavior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preferences,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which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inform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marketing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product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development</a:t>
            </a:r>
            <a:r>
              <a:rPr dirty="0" sz="34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strategies.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567055" marR="559435">
              <a:lnSpc>
                <a:spcPct val="115799"/>
              </a:lnSpc>
            </a:pP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Increased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Revenue: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reducing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rates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retaining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customers,</a:t>
            </a:r>
            <a:r>
              <a:rPr dirty="0" sz="3400" spc="-7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 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increase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revenue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profitability.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881" y="4581843"/>
            <a:ext cx="12130405" cy="5361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47385" marR="945515">
              <a:lnSpc>
                <a:spcPct val="116599"/>
              </a:lnSpc>
              <a:spcBef>
                <a:spcPts val="100"/>
              </a:spcBef>
            </a:pPr>
            <a:r>
              <a:rPr dirty="0" sz="5200" spc="70" b="1">
                <a:solidFill>
                  <a:srgbClr val="FFFFFF"/>
                </a:solidFill>
                <a:latin typeface="Arial"/>
                <a:cs typeface="Arial"/>
              </a:rPr>
              <a:t>Guided </a:t>
            </a:r>
            <a:r>
              <a:rPr dirty="0" sz="5200" spc="-10" b="1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dirty="0" sz="5200" spc="-50" b="1">
                <a:solidFill>
                  <a:srgbClr val="FFFFFF"/>
                </a:solidFill>
                <a:latin typeface="Arial"/>
                <a:cs typeface="Arial"/>
              </a:rPr>
              <a:t>Ganga </a:t>
            </a:r>
            <a:r>
              <a:rPr dirty="0" sz="5200" spc="10" b="1">
                <a:solidFill>
                  <a:srgbClr val="FFFFFF"/>
                </a:solidFill>
                <a:latin typeface="Arial"/>
                <a:cs typeface="Arial"/>
              </a:rPr>
              <a:t>Prasad</a:t>
            </a:r>
            <a:r>
              <a:rPr dirty="0" sz="5200" spc="-4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-20" b="1">
                <a:solidFill>
                  <a:srgbClr val="FFFFFF"/>
                </a:solidFill>
                <a:latin typeface="Arial"/>
                <a:cs typeface="Arial"/>
              </a:rPr>
              <a:t>Sir</a:t>
            </a:r>
            <a:endParaRPr sz="5200">
              <a:latin typeface="Arial"/>
              <a:cs typeface="Arial"/>
            </a:endParaRPr>
          </a:p>
          <a:p>
            <a:pPr algn="ctr" marL="4794250">
              <a:lnSpc>
                <a:spcPct val="100000"/>
              </a:lnSpc>
              <a:spcBef>
                <a:spcPts val="1035"/>
              </a:spcBef>
            </a:pPr>
            <a:r>
              <a:rPr dirty="0" sz="5200" spc="-315">
                <a:solidFill>
                  <a:srgbClr val="FFFFFF"/>
                </a:solidFill>
                <a:latin typeface="Arial Black"/>
                <a:cs typeface="Arial Black"/>
              </a:rPr>
              <a:t>Batch:-DBDA</a:t>
            </a:r>
            <a:r>
              <a:rPr dirty="0" sz="52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455">
                <a:solidFill>
                  <a:srgbClr val="FFFFFF"/>
                </a:solidFill>
                <a:latin typeface="Arial Black"/>
                <a:cs typeface="Arial Black"/>
              </a:rPr>
              <a:t>SEP.2022</a:t>
            </a:r>
            <a:endParaRPr sz="5200">
              <a:latin typeface="Arial Black"/>
              <a:cs typeface="Arial Black"/>
            </a:endParaRPr>
          </a:p>
          <a:p>
            <a:pPr marL="12700" marR="4667885" indent="401955">
              <a:lnSpc>
                <a:spcPct val="116599"/>
              </a:lnSpc>
              <a:spcBef>
                <a:spcPts val="5634"/>
              </a:spcBef>
            </a:pPr>
            <a:r>
              <a:rPr dirty="0" sz="5200" b="1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dirty="0" sz="5200" spc="125" b="1">
                <a:solidFill>
                  <a:srgbClr val="FFFFFF"/>
                </a:solidFill>
                <a:latin typeface="Arial"/>
                <a:cs typeface="Arial"/>
              </a:rPr>
              <a:t>Co-ordinator  </a:t>
            </a:r>
            <a:r>
              <a:rPr dirty="0" sz="5200" spc="90" b="1">
                <a:solidFill>
                  <a:srgbClr val="FFFFFF"/>
                </a:solidFill>
                <a:latin typeface="Arial"/>
                <a:cs typeface="Arial"/>
              </a:rPr>
              <a:t>Mr.Sadhu </a:t>
            </a:r>
            <a:r>
              <a:rPr dirty="0" sz="5200" spc="20" b="1">
                <a:solidFill>
                  <a:srgbClr val="FFFFFF"/>
                </a:solidFill>
                <a:latin typeface="Arial"/>
                <a:cs typeface="Arial"/>
              </a:rPr>
              <a:t>Sreenivas</a:t>
            </a:r>
            <a:r>
              <a:rPr dirty="0" sz="5200" spc="-5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-20" b="1">
                <a:solidFill>
                  <a:srgbClr val="FFFFFF"/>
                </a:solidFill>
                <a:latin typeface="Arial"/>
                <a:cs typeface="Arial"/>
              </a:rPr>
              <a:t>Sir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2513" y="1873980"/>
            <a:ext cx="9826625" cy="114300"/>
          </a:xfrm>
          <a:custGeom>
            <a:avLst/>
            <a:gdLst/>
            <a:ahLst/>
            <a:cxnLst/>
            <a:rect l="l" t="t" r="r" b="b"/>
            <a:pathLst>
              <a:path w="9826625" h="114300">
                <a:moveTo>
                  <a:pt x="9826085" y="114300"/>
                </a:moveTo>
                <a:lnTo>
                  <a:pt x="0" y="114300"/>
                </a:lnTo>
                <a:lnTo>
                  <a:pt x="0" y="0"/>
                </a:lnTo>
                <a:lnTo>
                  <a:pt x="9826085" y="0"/>
                </a:lnTo>
                <a:lnTo>
                  <a:pt x="982608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9813" y="626268"/>
            <a:ext cx="98520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5"/>
              <a:t>DISADVANTAGES</a:t>
            </a:r>
          </a:p>
        </p:txBody>
      </p:sp>
      <p:sp>
        <p:nvSpPr>
          <p:cNvPr id="4" name="object 4"/>
          <p:cNvSpPr/>
          <p:nvPr/>
        </p:nvSpPr>
        <p:spPr>
          <a:xfrm>
            <a:off x="195842" y="406144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842" y="646174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8366" y="3754098"/>
            <a:ext cx="17574260" cy="42259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Quality: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only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good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they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built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on.</a:t>
            </a:r>
            <a:endParaRPr sz="3400">
              <a:latin typeface="Arial Black"/>
              <a:cs typeface="Arial Black"/>
            </a:endParaRPr>
          </a:p>
          <a:p>
            <a:pPr algn="ctr" marL="227329" marR="219710">
              <a:lnSpc>
                <a:spcPct val="115799"/>
              </a:lnSpc>
            </a:pP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If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incomplete,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inaccurate,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biased,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produce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inaccurate 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misleading</a:t>
            </a:r>
            <a:r>
              <a:rPr dirty="0" sz="3400" spc="-4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predictions.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Overfitting: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prone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overfitting,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which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occurs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when 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too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closely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0">
                <a:solidFill>
                  <a:srgbClr val="FFFFFF"/>
                </a:solidFill>
                <a:latin typeface="Arial Black"/>
                <a:cs typeface="Arial Black"/>
              </a:rPr>
              <a:t>fitted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training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performs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0">
                <a:solidFill>
                  <a:srgbClr val="FFFFFF"/>
                </a:solidFill>
                <a:latin typeface="Arial Black"/>
                <a:cs typeface="Arial Black"/>
              </a:rPr>
              <a:t>poorly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result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inaccurate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predictions and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reduced</a:t>
            </a:r>
            <a:r>
              <a:rPr dirty="0" sz="3400" spc="-7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effectiveness.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118" y="1216659"/>
            <a:ext cx="14102080" cy="114300"/>
          </a:xfrm>
          <a:custGeom>
            <a:avLst/>
            <a:gdLst/>
            <a:ahLst/>
            <a:cxnLst/>
            <a:rect l="l" t="t" r="r" b="b"/>
            <a:pathLst>
              <a:path w="14102080" h="114300">
                <a:moveTo>
                  <a:pt x="14101572" y="114300"/>
                </a:moveTo>
                <a:lnTo>
                  <a:pt x="0" y="114300"/>
                </a:lnTo>
                <a:lnTo>
                  <a:pt x="0" y="0"/>
                </a:lnTo>
                <a:lnTo>
                  <a:pt x="14101572" y="0"/>
                </a:lnTo>
                <a:lnTo>
                  <a:pt x="1410157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0418" y="0"/>
            <a:ext cx="141274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19"/>
              <a:t>IMPORTANCE </a:t>
            </a:r>
            <a:r>
              <a:rPr dirty="0" spc="-700"/>
              <a:t>OF</a:t>
            </a:r>
            <a:r>
              <a:rPr dirty="0" spc="-840"/>
              <a:t> </a:t>
            </a:r>
            <a:r>
              <a:rPr dirty="0" spc="-819"/>
              <a:t>CHURN</a:t>
            </a:r>
          </a:p>
        </p:txBody>
      </p:sp>
      <p:sp>
        <p:nvSpPr>
          <p:cNvPr id="4" name="object 4"/>
          <p:cNvSpPr/>
          <p:nvPr/>
        </p:nvSpPr>
        <p:spPr>
          <a:xfrm>
            <a:off x="5579421" y="2845434"/>
            <a:ext cx="7129145" cy="114300"/>
          </a:xfrm>
          <a:custGeom>
            <a:avLst/>
            <a:gdLst/>
            <a:ahLst/>
            <a:cxnLst/>
            <a:rect l="l" t="t" r="r" b="b"/>
            <a:pathLst>
              <a:path w="7129145" h="114300">
                <a:moveTo>
                  <a:pt x="7129014" y="114300"/>
                </a:moveTo>
                <a:lnTo>
                  <a:pt x="0" y="114300"/>
                </a:lnTo>
                <a:lnTo>
                  <a:pt x="0" y="0"/>
                </a:lnTo>
                <a:lnTo>
                  <a:pt x="7129014" y="0"/>
                </a:lnTo>
                <a:lnTo>
                  <a:pt x="712901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66721" y="1597723"/>
            <a:ext cx="7154545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78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" y="353453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475" y="593483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475" y="773506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6797" y="3227190"/>
            <a:ext cx="17028795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Retaining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Customers: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main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benefits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ability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identify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who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at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risk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leaving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take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proactive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steps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 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them.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help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reduce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rates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valuable</a:t>
            </a:r>
            <a:r>
              <a:rPr dirty="0" sz="3400" spc="-8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customers.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48260" marR="40005">
              <a:lnSpc>
                <a:spcPct val="115799"/>
              </a:lnSpc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Cost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Savings: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Acquiring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expensive, so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reducing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5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rates 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result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significant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cost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savings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81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companies.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401320" marR="393700">
              <a:lnSpc>
                <a:spcPct val="115799"/>
              </a:lnSpc>
            </a:pP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Increased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Revenue: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reducing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rates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retaining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customers,</a:t>
            </a:r>
            <a:r>
              <a:rPr dirty="0" sz="3400" spc="-7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 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increase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revenue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profitability.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4025" y="1216659"/>
            <a:ext cx="14839950" cy="114300"/>
          </a:xfrm>
          <a:custGeom>
            <a:avLst/>
            <a:gdLst/>
            <a:ahLst/>
            <a:cxnLst/>
            <a:rect l="l" t="t" r="r" b="b"/>
            <a:pathLst>
              <a:path w="14839950" h="114300">
                <a:moveTo>
                  <a:pt x="14839759" y="114300"/>
                </a:moveTo>
                <a:lnTo>
                  <a:pt x="0" y="114300"/>
                </a:lnTo>
                <a:lnTo>
                  <a:pt x="0" y="0"/>
                </a:lnTo>
                <a:lnTo>
                  <a:pt x="14839759" y="0"/>
                </a:lnTo>
                <a:lnTo>
                  <a:pt x="14839759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1325" y="0"/>
            <a:ext cx="1486598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0"/>
              <a:t>APPLICATIONS </a:t>
            </a:r>
            <a:r>
              <a:rPr dirty="0" spc="-700"/>
              <a:t>OF</a:t>
            </a:r>
            <a:r>
              <a:rPr dirty="0" spc="-815"/>
              <a:t> </a:t>
            </a:r>
            <a:r>
              <a:rPr dirty="0" spc="-819"/>
              <a:t>CHURN</a:t>
            </a:r>
          </a:p>
        </p:txBody>
      </p:sp>
      <p:sp>
        <p:nvSpPr>
          <p:cNvPr id="4" name="object 4"/>
          <p:cNvSpPr/>
          <p:nvPr/>
        </p:nvSpPr>
        <p:spPr>
          <a:xfrm>
            <a:off x="5579421" y="2845434"/>
            <a:ext cx="7129145" cy="114300"/>
          </a:xfrm>
          <a:custGeom>
            <a:avLst/>
            <a:gdLst/>
            <a:ahLst/>
            <a:cxnLst/>
            <a:rect l="l" t="t" r="r" b="b"/>
            <a:pathLst>
              <a:path w="7129145" h="114300">
                <a:moveTo>
                  <a:pt x="7129014" y="114300"/>
                </a:moveTo>
                <a:lnTo>
                  <a:pt x="0" y="114300"/>
                </a:lnTo>
                <a:lnTo>
                  <a:pt x="0" y="0"/>
                </a:lnTo>
                <a:lnTo>
                  <a:pt x="7129014" y="0"/>
                </a:lnTo>
                <a:lnTo>
                  <a:pt x="712901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66721" y="1597723"/>
            <a:ext cx="7154545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78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" y="369251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475" y="5492739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475" y="7893039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61950" y="3385168"/>
            <a:ext cx="17498695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799"/>
              </a:lnSpc>
              <a:spcBef>
                <a:spcPts val="100"/>
              </a:spcBef>
            </a:pP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Retention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Strategies: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identify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who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risk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churning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develop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targeted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retention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strategies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them.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10489" marR="102870">
              <a:lnSpc>
                <a:spcPct val="115799"/>
              </a:lnSpc>
            </a:pP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Segmentation: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segment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based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400" spc="-8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their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risk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develop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targeted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marketing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campaigns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 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each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segment.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47320" marR="139700">
              <a:lnSpc>
                <a:spcPct val="115799"/>
              </a:lnSpc>
            </a:pP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Pricing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Strategies: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identify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who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price-sensitive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develop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pricing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strategies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retain</a:t>
            </a:r>
            <a:r>
              <a:rPr dirty="0" sz="3400" spc="-8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them.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9975" y="1216662"/>
            <a:ext cx="14056994" cy="114300"/>
          </a:xfrm>
          <a:custGeom>
            <a:avLst/>
            <a:gdLst/>
            <a:ahLst/>
            <a:cxnLst/>
            <a:rect l="l" t="t" r="r" b="b"/>
            <a:pathLst>
              <a:path w="14056994" h="114300">
                <a:moveTo>
                  <a:pt x="14056709" y="114300"/>
                </a:moveTo>
                <a:lnTo>
                  <a:pt x="0" y="114300"/>
                </a:lnTo>
                <a:lnTo>
                  <a:pt x="0" y="0"/>
                </a:lnTo>
                <a:lnTo>
                  <a:pt x="14056709" y="0"/>
                </a:lnTo>
                <a:lnTo>
                  <a:pt x="14056709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7275" y="0"/>
            <a:ext cx="14082394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5"/>
              <a:t>CHALLENGES </a:t>
            </a:r>
            <a:r>
              <a:rPr dirty="0" spc="-700"/>
              <a:t>OF</a:t>
            </a:r>
            <a:r>
              <a:rPr dirty="0" spc="-775"/>
              <a:t> </a:t>
            </a:r>
            <a:r>
              <a:rPr dirty="0" spc="-819"/>
              <a:t>CHURN</a:t>
            </a:r>
          </a:p>
        </p:txBody>
      </p:sp>
      <p:sp>
        <p:nvSpPr>
          <p:cNvPr id="4" name="object 4"/>
          <p:cNvSpPr/>
          <p:nvPr/>
        </p:nvSpPr>
        <p:spPr>
          <a:xfrm>
            <a:off x="5403799" y="2845437"/>
            <a:ext cx="7129145" cy="114300"/>
          </a:xfrm>
          <a:custGeom>
            <a:avLst/>
            <a:gdLst/>
            <a:ahLst/>
            <a:cxnLst/>
            <a:rect l="l" t="t" r="r" b="b"/>
            <a:pathLst>
              <a:path w="7129145" h="114300">
                <a:moveTo>
                  <a:pt x="7129014" y="114300"/>
                </a:moveTo>
                <a:lnTo>
                  <a:pt x="0" y="114300"/>
                </a:lnTo>
                <a:lnTo>
                  <a:pt x="0" y="0"/>
                </a:lnTo>
                <a:lnTo>
                  <a:pt x="7129014" y="0"/>
                </a:lnTo>
                <a:lnTo>
                  <a:pt x="712901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91099" y="1597725"/>
            <a:ext cx="7154545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78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" y="369251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475" y="6092814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475" y="7893039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2621" y="3385168"/>
            <a:ext cx="17237075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8575" marR="20955">
              <a:lnSpc>
                <a:spcPct val="115799"/>
              </a:lnSpc>
              <a:spcBef>
                <a:spcPts val="100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Quality: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significant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challenges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ensuring 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quality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Poor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quality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lead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inaccurate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biased 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predictions.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60655" marR="153035">
              <a:lnSpc>
                <a:spcPct val="115799"/>
              </a:lnSpc>
            </a:pP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Feature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Selection: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Selecting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relevant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features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use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challenging,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especially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given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large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amounts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7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involved.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Overfitting: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prone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overfitting,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which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lead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poor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performance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3400" spc="-7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3833" y="1547812"/>
            <a:ext cx="10949305" cy="114300"/>
          </a:xfrm>
          <a:custGeom>
            <a:avLst/>
            <a:gdLst/>
            <a:ahLst/>
            <a:cxnLst/>
            <a:rect l="l" t="t" r="r" b="b"/>
            <a:pathLst>
              <a:path w="10949305" h="114300">
                <a:moveTo>
                  <a:pt x="10948701" y="114300"/>
                </a:moveTo>
                <a:lnTo>
                  <a:pt x="0" y="114300"/>
                </a:lnTo>
                <a:lnTo>
                  <a:pt x="0" y="0"/>
                </a:lnTo>
                <a:lnTo>
                  <a:pt x="10948701" y="0"/>
                </a:lnTo>
                <a:lnTo>
                  <a:pt x="10948701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1133" y="300100"/>
            <a:ext cx="1097470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10"/>
              <a:t>MODEL</a:t>
            </a:r>
            <a:r>
              <a:rPr dirty="0" spc="-875"/>
              <a:t> </a:t>
            </a:r>
            <a:r>
              <a:rPr dirty="0" spc="-905"/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459" y="3594718"/>
            <a:ext cx="18049240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7320" marR="139700" indent="-635">
              <a:lnSpc>
                <a:spcPct val="115799"/>
              </a:lnSpc>
              <a:spcBef>
                <a:spcPts val="100"/>
              </a:spcBef>
            </a:pP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selection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process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selecting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best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algorithm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set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candidate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particular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task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problem.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context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machine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learning, 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selection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involves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evaluating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different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selecting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 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performs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best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given</a:t>
            </a:r>
            <a:r>
              <a:rPr dirty="0" sz="3400" spc="-6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dataset.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2700" marR="5080">
              <a:lnSpc>
                <a:spcPct val="115799"/>
              </a:lnSpc>
            </a:pP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goal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selection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choose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generalizes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well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provides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best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possible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accuracy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performance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given </a:t>
            </a:r>
            <a:r>
              <a:rPr dirty="0" sz="3400" spc="-340">
                <a:solidFill>
                  <a:srgbClr val="FFFFFF"/>
                </a:solidFill>
                <a:latin typeface="Arial Black"/>
                <a:cs typeface="Arial Black"/>
              </a:rPr>
              <a:t>task.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Model 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selection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involves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evaluating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different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various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performance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metrics</a:t>
            </a:r>
            <a:r>
              <a:rPr dirty="0" sz="3400" spc="-8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accuracy,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precision,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recall,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F1-score,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4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AUC-ROC.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0297" y="2669895"/>
            <a:ext cx="14725649" cy="496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97159" y="1848889"/>
            <a:ext cx="9493885" cy="114300"/>
          </a:xfrm>
          <a:custGeom>
            <a:avLst/>
            <a:gdLst/>
            <a:ahLst/>
            <a:cxnLst/>
            <a:rect l="l" t="t" r="r" b="b"/>
            <a:pathLst>
              <a:path w="9493885" h="114300">
                <a:moveTo>
                  <a:pt x="9493443" y="114300"/>
                </a:moveTo>
                <a:lnTo>
                  <a:pt x="0" y="114300"/>
                </a:lnTo>
                <a:lnTo>
                  <a:pt x="0" y="0"/>
                </a:lnTo>
                <a:lnTo>
                  <a:pt x="9493443" y="0"/>
                </a:lnTo>
                <a:lnTo>
                  <a:pt x="9493443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4459" y="601177"/>
            <a:ext cx="951928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25"/>
              <a:t>DECISION</a:t>
            </a:r>
            <a:r>
              <a:rPr dirty="0" spc="-885"/>
              <a:t> </a:t>
            </a:r>
            <a:r>
              <a:rPr dirty="0" spc="-1120"/>
              <a:t>TREES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620" y="7957819"/>
            <a:ext cx="17849215" cy="234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Decision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40">
                <a:solidFill>
                  <a:srgbClr val="FFFFFF"/>
                </a:solidFill>
                <a:latin typeface="Arial Black"/>
                <a:cs typeface="Arial Black"/>
              </a:rPr>
              <a:t>trees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54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55">
                <a:solidFill>
                  <a:srgbClr val="FFFFFF"/>
                </a:solidFill>
                <a:latin typeface="Arial Black"/>
                <a:cs typeface="Arial Black"/>
              </a:rPr>
              <a:t>often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50">
                <a:solidFill>
                  <a:srgbClr val="FFFFFF"/>
                </a:solidFill>
                <a:latin typeface="Arial Black"/>
                <a:cs typeface="Arial Black"/>
              </a:rPr>
              <a:t>classification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problems,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80">
                <a:solidFill>
                  <a:srgbClr val="FFFFFF"/>
                </a:solidFill>
                <a:latin typeface="Arial Black"/>
                <a:cs typeface="Arial Black"/>
              </a:rPr>
              <a:t>where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goal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300" spc="-325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9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45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its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20">
                <a:solidFill>
                  <a:srgbClr val="FFFFFF"/>
                </a:solidFill>
                <a:latin typeface="Arial Black"/>
                <a:cs typeface="Arial Black"/>
              </a:rPr>
              <a:t>features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00">
                <a:solidFill>
                  <a:srgbClr val="FFFFFF"/>
                </a:solidFill>
                <a:latin typeface="Arial Black"/>
                <a:cs typeface="Arial Black"/>
              </a:rPr>
              <a:t>attributes.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70">
                <a:solidFill>
                  <a:srgbClr val="FFFFFF"/>
                </a:solidFill>
                <a:latin typeface="Arial Black"/>
                <a:cs typeface="Arial Black"/>
              </a:rPr>
              <a:t>They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30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also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3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50">
                <a:solidFill>
                  <a:srgbClr val="FFFFFF"/>
                </a:solidFill>
                <a:latin typeface="Arial Black"/>
                <a:cs typeface="Arial Black"/>
              </a:rPr>
              <a:t>regression 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problems,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80">
                <a:solidFill>
                  <a:srgbClr val="FFFFFF"/>
                </a:solidFill>
                <a:latin typeface="Arial Black"/>
                <a:cs typeface="Arial Black"/>
              </a:rPr>
              <a:t>where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goal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36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Arial Black"/>
                <a:cs typeface="Arial Black"/>
              </a:rPr>
              <a:t>continuous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Arial Black"/>
                <a:cs typeface="Arial Black"/>
              </a:rPr>
              <a:t>value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45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36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Arial Black"/>
                <a:cs typeface="Arial Black"/>
              </a:rPr>
              <a:t>set</a:t>
            </a:r>
            <a:r>
              <a:rPr dirty="0" sz="33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9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50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endParaRPr sz="33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300" spc="-229">
                <a:solidFill>
                  <a:srgbClr val="FFFFFF"/>
                </a:solidFill>
                <a:latin typeface="Arial Black"/>
                <a:cs typeface="Arial Black"/>
              </a:rPr>
              <a:t>variables.</a:t>
            </a:r>
            <a:endParaRPr sz="3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672" y="2260521"/>
            <a:ext cx="13192139" cy="4371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90590" y="1547812"/>
            <a:ext cx="10562590" cy="114300"/>
          </a:xfrm>
          <a:custGeom>
            <a:avLst/>
            <a:gdLst/>
            <a:ahLst/>
            <a:cxnLst/>
            <a:rect l="l" t="t" r="r" b="b"/>
            <a:pathLst>
              <a:path w="10562590" h="114300">
                <a:moveTo>
                  <a:pt x="10562463" y="114300"/>
                </a:moveTo>
                <a:lnTo>
                  <a:pt x="0" y="114300"/>
                </a:lnTo>
                <a:lnTo>
                  <a:pt x="0" y="0"/>
                </a:lnTo>
                <a:lnTo>
                  <a:pt x="10562463" y="0"/>
                </a:lnTo>
                <a:lnTo>
                  <a:pt x="10562463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7890" y="300100"/>
            <a:ext cx="105886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 b="1">
                <a:latin typeface="Arial"/>
                <a:cs typeface="Arial"/>
              </a:rPr>
              <a:t>XGBoost</a:t>
            </a:r>
            <a:r>
              <a:rPr dirty="0" spc="-440" b="1">
                <a:latin typeface="Arial"/>
                <a:cs typeface="Arial"/>
              </a:rPr>
              <a:t> </a:t>
            </a:r>
            <a:r>
              <a:rPr dirty="0" spc="35" b="1">
                <a:latin typeface="Arial"/>
                <a:cs typeface="Arial"/>
              </a:rPr>
              <a:t>Classifier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356" y="7049626"/>
            <a:ext cx="1817560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XGBoost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classifier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particularly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well-suited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large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datasets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many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features, 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handle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both</a:t>
            </a:r>
            <a:r>
              <a:rPr dirty="0" sz="3400" spc="-8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numerical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categorical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also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highly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customizable,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 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many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parameters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tuned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optimize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performance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specific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problems.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9457" y="2611632"/>
            <a:ext cx="12392009" cy="7172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03092" y="1999429"/>
            <a:ext cx="8682355" cy="114300"/>
          </a:xfrm>
          <a:custGeom>
            <a:avLst/>
            <a:gdLst/>
            <a:ahLst/>
            <a:cxnLst/>
            <a:rect l="l" t="t" r="r" b="b"/>
            <a:pathLst>
              <a:path w="8682355" h="114300">
                <a:moveTo>
                  <a:pt x="8681742" y="114300"/>
                </a:moveTo>
                <a:lnTo>
                  <a:pt x="0" y="114300"/>
                </a:lnTo>
                <a:lnTo>
                  <a:pt x="0" y="0"/>
                </a:lnTo>
                <a:lnTo>
                  <a:pt x="8681742" y="0"/>
                </a:lnTo>
                <a:lnTo>
                  <a:pt x="868174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90392" y="751718"/>
            <a:ext cx="870775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 b="1">
                <a:latin typeface="Arial"/>
                <a:cs typeface="Arial"/>
              </a:rPr>
              <a:t>Random</a:t>
            </a:r>
            <a:r>
              <a:rPr dirty="0" spc="-459" b="1">
                <a:latin typeface="Arial"/>
                <a:cs typeface="Arial"/>
              </a:rPr>
              <a:t> </a:t>
            </a:r>
            <a:r>
              <a:rPr dirty="0" spc="100" b="1">
                <a:latin typeface="Arial"/>
                <a:cs typeface="Arial"/>
              </a:rPr>
              <a:t>Forest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9339" y="2553022"/>
            <a:ext cx="15030449" cy="7419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45325" y="1848889"/>
            <a:ext cx="1312545" cy="114300"/>
          </a:xfrm>
          <a:custGeom>
            <a:avLst/>
            <a:gdLst/>
            <a:ahLst/>
            <a:cxnLst/>
            <a:rect l="l" t="t" r="r" b="b"/>
            <a:pathLst>
              <a:path w="1312545" h="114300">
                <a:moveTo>
                  <a:pt x="1312171" y="114300"/>
                </a:moveTo>
                <a:lnTo>
                  <a:pt x="0" y="114300"/>
                </a:lnTo>
                <a:lnTo>
                  <a:pt x="0" y="0"/>
                </a:lnTo>
                <a:lnTo>
                  <a:pt x="1312171" y="0"/>
                </a:lnTo>
                <a:lnTo>
                  <a:pt x="1312171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07278" y="1848890"/>
            <a:ext cx="8833485" cy="114300"/>
          </a:xfrm>
          <a:custGeom>
            <a:avLst/>
            <a:gdLst/>
            <a:ahLst/>
            <a:cxnLst/>
            <a:rect l="l" t="t" r="r" b="b"/>
            <a:pathLst>
              <a:path w="8833485" h="114300">
                <a:moveTo>
                  <a:pt x="8833028" y="0"/>
                </a:moveTo>
                <a:lnTo>
                  <a:pt x="4789017" y="0"/>
                </a:lnTo>
                <a:lnTo>
                  <a:pt x="0" y="0"/>
                </a:lnTo>
                <a:lnTo>
                  <a:pt x="0" y="114300"/>
                </a:lnTo>
                <a:lnTo>
                  <a:pt x="4789017" y="114300"/>
                </a:lnTo>
                <a:lnTo>
                  <a:pt x="8833028" y="114300"/>
                </a:lnTo>
                <a:lnTo>
                  <a:pt x="8833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2625" y="601177"/>
            <a:ext cx="1102106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 b="1">
                <a:latin typeface="Arial"/>
                <a:cs typeface="Arial"/>
              </a:rPr>
              <a:t>Logistic</a:t>
            </a:r>
            <a:r>
              <a:rPr dirty="0" spc="-440" b="1">
                <a:latin typeface="Arial"/>
                <a:cs typeface="Arial"/>
              </a:rPr>
              <a:t> </a:t>
            </a:r>
            <a:r>
              <a:rPr dirty="0" spc="-85" b="1">
                <a:latin typeface="Arial"/>
                <a:cs typeface="Arial"/>
              </a:rPr>
              <a:t>Regression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4763" y="2350099"/>
            <a:ext cx="15697199" cy="7238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8085" y="1723436"/>
            <a:ext cx="9358630" cy="114300"/>
          </a:xfrm>
          <a:custGeom>
            <a:avLst/>
            <a:gdLst/>
            <a:ahLst/>
            <a:cxnLst/>
            <a:rect l="l" t="t" r="r" b="b"/>
            <a:pathLst>
              <a:path w="9358630" h="114300">
                <a:moveTo>
                  <a:pt x="9358477" y="114300"/>
                </a:moveTo>
                <a:lnTo>
                  <a:pt x="0" y="114300"/>
                </a:lnTo>
                <a:lnTo>
                  <a:pt x="0" y="0"/>
                </a:lnTo>
                <a:lnTo>
                  <a:pt x="9358477" y="0"/>
                </a:lnTo>
                <a:lnTo>
                  <a:pt x="9358477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16376" y="1723436"/>
            <a:ext cx="5212080" cy="114300"/>
          </a:xfrm>
          <a:custGeom>
            <a:avLst/>
            <a:gdLst/>
            <a:ahLst/>
            <a:cxnLst/>
            <a:rect l="l" t="t" r="r" b="b"/>
            <a:pathLst>
              <a:path w="5212080" h="114300">
                <a:moveTo>
                  <a:pt x="5211827" y="114300"/>
                </a:moveTo>
                <a:lnTo>
                  <a:pt x="0" y="114300"/>
                </a:lnTo>
                <a:lnTo>
                  <a:pt x="0" y="0"/>
                </a:lnTo>
                <a:lnTo>
                  <a:pt x="5211827" y="0"/>
                </a:lnTo>
                <a:lnTo>
                  <a:pt x="5211827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385" y="475725"/>
            <a:ext cx="1544574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0" b="1">
                <a:latin typeface="Arial"/>
                <a:cs typeface="Arial"/>
              </a:rPr>
              <a:t>GradientBoostingClassifier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661" y="1547813"/>
            <a:ext cx="5578475" cy="114300"/>
          </a:xfrm>
          <a:custGeom>
            <a:avLst/>
            <a:gdLst/>
            <a:ahLst/>
            <a:cxnLst/>
            <a:rect l="l" t="t" r="r" b="b"/>
            <a:pathLst>
              <a:path w="5578475" h="114300">
                <a:moveTo>
                  <a:pt x="5578373" y="114300"/>
                </a:moveTo>
                <a:lnTo>
                  <a:pt x="0" y="114300"/>
                </a:lnTo>
                <a:lnTo>
                  <a:pt x="0" y="0"/>
                </a:lnTo>
                <a:lnTo>
                  <a:pt x="5578373" y="0"/>
                </a:lnTo>
                <a:lnTo>
                  <a:pt x="5578373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961" y="300102"/>
            <a:ext cx="560451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85"/>
              <a:t>CONTENT</a:t>
            </a:r>
          </a:p>
        </p:txBody>
      </p:sp>
      <p:sp>
        <p:nvSpPr>
          <p:cNvPr id="4" name="object 4"/>
          <p:cNvSpPr/>
          <p:nvPr/>
        </p:nvSpPr>
        <p:spPr>
          <a:xfrm>
            <a:off x="470638" y="2134654"/>
            <a:ext cx="104775" cy="10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0638" y="2553754"/>
            <a:ext cx="104775" cy="10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0638" y="29728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638" y="33919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0638" y="38110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638" y="42301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0638" y="46492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638" y="5068354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0638" y="5487454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0638" y="5906554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0638" y="6325654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0638" y="6744754"/>
            <a:ext cx="104775" cy="104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0638" y="7163854"/>
            <a:ext cx="104775" cy="104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0638" y="7582954"/>
            <a:ext cx="104775" cy="104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638" y="8002054"/>
            <a:ext cx="104775" cy="104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0638" y="8421154"/>
            <a:ext cx="104775" cy="104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0638" y="8840254"/>
            <a:ext cx="104775" cy="104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0638" y="9259354"/>
            <a:ext cx="104775" cy="104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0638" y="9678454"/>
            <a:ext cx="104775" cy="104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0638" y="10097554"/>
            <a:ext cx="104775" cy="104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582433" y="1925739"/>
            <a:ext cx="5711825" cy="84074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2400" spc="-204">
                <a:solidFill>
                  <a:srgbClr val="FFFFFF"/>
                </a:solidFill>
                <a:latin typeface="Arial Black"/>
                <a:cs typeface="Arial Black"/>
              </a:rPr>
              <a:t>INTRODUCTION</a:t>
            </a:r>
            <a:endParaRPr sz="2400">
              <a:latin typeface="Arial Black"/>
              <a:cs typeface="Arial Black"/>
            </a:endParaRPr>
          </a:p>
          <a:p>
            <a:pPr algn="ctr" marL="1403985" marR="1396365" indent="-635">
              <a:lnSpc>
                <a:spcPct val="114599"/>
              </a:lnSpc>
            </a:pPr>
            <a:r>
              <a:rPr dirty="0" sz="2400" spc="-155">
                <a:solidFill>
                  <a:srgbClr val="FFFFFF"/>
                </a:solidFill>
                <a:latin typeface="Arial Black"/>
                <a:cs typeface="Arial Black"/>
              </a:rPr>
              <a:t>Project objective  </a:t>
            </a:r>
            <a:r>
              <a:rPr dirty="0" sz="2400" spc="-180">
                <a:solidFill>
                  <a:srgbClr val="FFFFFF"/>
                </a:solidFill>
                <a:latin typeface="Arial Black"/>
                <a:cs typeface="Arial Black"/>
              </a:rPr>
              <a:t>Dataset</a:t>
            </a:r>
            <a:r>
              <a:rPr dirty="0" sz="24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45">
                <a:solidFill>
                  <a:srgbClr val="FFFFFF"/>
                </a:solidFill>
                <a:latin typeface="Arial Black"/>
                <a:cs typeface="Arial Black"/>
              </a:rPr>
              <a:t>description  </a:t>
            </a:r>
            <a:r>
              <a:rPr dirty="0" sz="2400" spc="-180">
                <a:solidFill>
                  <a:srgbClr val="FFFFFF"/>
                </a:solidFill>
                <a:latin typeface="Arial Black"/>
                <a:cs typeface="Arial Black"/>
              </a:rPr>
              <a:t>Steps</a:t>
            </a:r>
            <a:endParaRPr sz="2400">
              <a:latin typeface="Arial Black"/>
              <a:cs typeface="Arial Black"/>
            </a:endParaRPr>
          </a:p>
          <a:p>
            <a:pPr algn="ctr" marL="1422400" marR="1414780" indent="-635">
              <a:lnSpc>
                <a:spcPct val="114599"/>
              </a:lnSpc>
            </a:pPr>
            <a:r>
              <a:rPr dirty="0" sz="2400" spc="-165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2400" spc="-155">
                <a:solidFill>
                  <a:srgbClr val="FFFFFF"/>
                </a:solidFill>
                <a:latin typeface="Arial Black"/>
                <a:cs typeface="Arial Black"/>
              </a:rPr>
              <a:t>collection  </a:t>
            </a:r>
            <a:r>
              <a:rPr dirty="0" sz="2400" spc="-165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24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70">
                <a:solidFill>
                  <a:srgbClr val="FFFFFF"/>
                </a:solidFill>
                <a:latin typeface="Arial Black"/>
                <a:cs typeface="Arial Black"/>
              </a:rPr>
              <a:t>preprocessing  </a:t>
            </a:r>
            <a:r>
              <a:rPr dirty="0" sz="2400" spc="-125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2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35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endParaRPr sz="2400">
              <a:latin typeface="Arial Black"/>
              <a:cs typeface="Arial Black"/>
            </a:endParaRPr>
          </a:p>
          <a:p>
            <a:pPr algn="ctr" marL="12700" marR="5080">
              <a:lnSpc>
                <a:spcPct val="114599"/>
              </a:lnSpc>
            </a:pPr>
            <a:r>
              <a:rPr dirty="0" sz="2400" spc="-210">
                <a:solidFill>
                  <a:srgbClr val="FFFFFF"/>
                </a:solidFill>
                <a:latin typeface="Arial Black"/>
                <a:cs typeface="Arial Black"/>
              </a:rPr>
              <a:t>Telecom </a:t>
            </a:r>
            <a:r>
              <a:rPr dirty="0" sz="2400" spc="-14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2400" spc="-135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2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Arial Black"/>
                <a:cs typeface="Arial Black"/>
              </a:rPr>
              <a:t>architecture  </a:t>
            </a:r>
            <a:r>
              <a:rPr dirty="0" sz="2400" spc="-150">
                <a:solidFill>
                  <a:srgbClr val="FFFFFF"/>
                </a:solidFill>
                <a:latin typeface="Arial Black"/>
                <a:cs typeface="Arial Black"/>
              </a:rPr>
              <a:t>Methodologies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dirty="0" sz="2400" spc="-200">
                <a:solidFill>
                  <a:srgbClr val="FFFFFF"/>
                </a:solidFill>
                <a:latin typeface="Arial Black"/>
                <a:cs typeface="Arial Black"/>
              </a:rPr>
              <a:t>EDA</a:t>
            </a:r>
            <a:endParaRPr sz="2400">
              <a:latin typeface="Arial Black"/>
              <a:cs typeface="Arial Black"/>
            </a:endParaRPr>
          </a:p>
          <a:p>
            <a:pPr algn="ctr" marL="541020" marR="533400">
              <a:lnSpc>
                <a:spcPct val="114599"/>
              </a:lnSpc>
            </a:pPr>
            <a:r>
              <a:rPr dirty="0" sz="2400" spc="-195">
                <a:solidFill>
                  <a:srgbClr val="FFFFFF"/>
                </a:solidFill>
                <a:latin typeface="Arial Black"/>
                <a:cs typeface="Arial Black"/>
              </a:rPr>
              <a:t>Advantages </a:t>
            </a:r>
            <a:r>
              <a:rPr dirty="0" sz="2400" spc="-14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400" spc="-185">
                <a:solidFill>
                  <a:srgbClr val="FFFFFF"/>
                </a:solidFill>
                <a:latin typeface="Arial Black"/>
                <a:cs typeface="Arial Black"/>
              </a:rPr>
              <a:t>Disadvantages  </a:t>
            </a:r>
            <a:r>
              <a:rPr dirty="0" sz="2400" spc="-165">
                <a:solidFill>
                  <a:srgbClr val="FFFFFF"/>
                </a:solidFill>
                <a:latin typeface="Arial Black"/>
                <a:cs typeface="Arial Black"/>
              </a:rPr>
              <a:t>Importance </a:t>
            </a:r>
            <a:r>
              <a:rPr dirty="0" sz="2400" spc="-6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400" spc="-14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2400" spc="-4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35">
                <a:solidFill>
                  <a:srgbClr val="FFFFFF"/>
                </a:solidFill>
                <a:latin typeface="Arial Black"/>
                <a:cs typeface="Arial Black"/>
              </a:rPr>
              <a:t>prediction  </a:t>
            </a:r>
            <a:r>
              <a:rPr dirty="0" sz="2400" spc="-150">
                <a:solidFill>
                  <a:srgbClr val="FFFFFF"/>
                </a:solidFill>
                <a:latin typeface="Arial Black"/>
                <a:cs typeface="Arial Black"/>
              </a:rPr>
              <a:t>Application </a:t>
            </a:r>
            <a:r>
              <a:rPr dirty="0" sz="2400" spc="-14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2400" spc="-135">
                <a:solidFill>
                  <a:srgbClr val="FFFFFF"/>
                </a:solidFill>
                <a:latin typeface="Arial Black"/>
                <a:cs typeface="Arial Black"/>
              </a:rPr>
              <a:t>prediction  </a:t>
            </a:r>
            <a:r>
              <a:rPr dirty="0" sz="2400" spc="-190">
                <a:solidFill>
                  <a:srgbClr val="FFFFFF"/>
                </a:solidFill>
                <a:latin typeface="Arial Black"/>
                <a:cs typeface="Arial Black"/>
              </a:rPr>
              <a:t>Challenges </a:t>
            </a:r>
            <a:r>
              <a:rPr dirty="0" sz="2400" spc="-6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2400" spc="-14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2400" spc="-135">
                <a:solidFill>
                  <a:srgbClr val="FFFFFF"/>
                </a:solidFill>
                <a:latin typeface="Arial Black"/>
                <a:cs typeface="Arial Black"/>
              </a:rPr>
              <a:t>prediction  </a:t>
            </a:r>
            <a:r>
              <a:rPr dirty="0" sz="2400" spc="-12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24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75">
                <a:solidFill>
                  <a:srgbClr val="FFFFFF"/>
                </a:solidFill>
                <a:latin typeface="Arial Black"/>
                <a:cs typeface="Arial Black"/>
              </a:rPr>
              <a:t>selection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254">
                <a:solidFill>
                  <a:srgbClr val="FFFFFF"/>
                </a:solidFill>
                <a:latin typeface="Arial Black"/>
                <a:cs typeface="Arial Black"/>
              </a:rPr>
              <a:t>Flask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60">
                <a:solidFill>
                  <a:srgbClr val="FFFFFF"/>
                </a:solidFill>
                <a:latin typeface="Arial Black"/>
                <a:cs typeface="Arial Black"/>
              </a:rPr>
              <a:t>Finding </a:t>
            </a:r>
            <a:r>
              <a:rPr dirty="0" sz="2400" spc="-1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200">
                <a:solidFill>
                  <a:srgbClr val="FFFFFF"/>
                </a:solidFill>
                <a:latin typeface="Arial Black"/>
                <a:cs typeface="Arial Black"/>
              </a:rPr>
              <a:t>Suggestions</a:t>
            </a:r>
            <a:endParaRPr sz="2400">
              <a:latin typeface="Arial Black"/>
              <a:cs typeface="Arial Black"/>
            </a:endParaRPr>
          </a:p>
          <a:p>
            <a:pPr algn="ctr" marL="530225" marR="522605">
              <a:lnSpc>
                <a:spcPct val="114599"/>
              </a:lnSpc>
            </a:pPr>
            <a:r>
              <a:rPr dirty="0" sz="2400" spc="-229">
                <a:solidFill>
                  <a:srgbClr val="FFFFFF"/>
                </a:solidFill>
                <a:latin typeface="Arial Black"/>
                <a:cs typeface="Arial Black"/>
              </a:rPr>
              <a:t>How </a:t>
            </a:r>
            <a:r>
              <a:rPr dirty="0" sz="2400" spc="-10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2400" spc="-165">
                <a:solidFill>
                  <a:srgbClr val="FFFFFF"/>
                </a:solidFill>
                <a:latin typeface="Arial Black"/>
                <a:cs typeface="Arial Black"/>
              </a:rPr>
              <a:t>reduce </a:t>
            </a:r>
            <a:r>
              <a:rPr dirty="0" sz="2400" spc="-160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2400" spc="-4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Arial Black"/>
                <a:cs typeface="Arial Black"/>
              </a:rPr>
              <a:t>Churn  </a:t>
            </a:r>
            <a:r>
              <a:rPr dirty="0" sz="2400" spc="-160">
                <a:solidFill>
                  <a:srgbClr val="FFFFFF"/>
                </a:solidFill>
                <a:latin typeface="Arial Black"/>
                <a:cs typeface="Arial Black"/>
              </a:rPr>
              <a:t>Conclusion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190">
                <a:solidFill>
                  <a:srgbClr val="FFFFFF"/>
                </a:solidFill>
                <a:latin typeface="Arial Black"/>
                <a:cs typeface="Arial Black"/>
              </a:rPr>
              <a:t>Refrences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2682760"/>
            <a:ext cx="16030589" cy="657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71132" y="1547815"/>
            <a:ext cx="12296775" cy="114300"/>
          </a:xfrm>
          <a:custGeom>
            <a:avLst/>
            <a:gdLst/>
            <a:ahLst/>
            <a:cxnLst/>
            <a:rect l="l" t="t" r="r" b="b"/>
            <a:pathLst>
              <a:path w="12296775" h="114300">
                <a:moveTo>
                  <a:pt x="12296775" y="114300"/>
                </a:moveTo>
                <a:lnTo>
                  <a:pt x="0" y="114300"/>
                </a:lnTo>
                <a:lnTo>
                  <a:pt x="0" y="0"/>
                </a:lnTo>
                <a:lnTo>
                  <a:pt x="12296775" y="0"/>
                </a:lnTo>
                <a:lnTo>
                  <a:pt x="1229677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432" y="300104"/>
            <a:ext cx="1232281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5" b="1">
                <a:latin typeface="Arial"/>
                <a:cs typeface="Arial"/>
              </a:rPr>
              <a:t>Naive </a:t>
            </a:r>
            <a:r>
              <a:rPr dirty="0" spc="-45" b="1">
                <a:latin typeface="Arial"/>
                <a:cs typeface="Arial"/>
              </a:rPr>
              <a:t>Bisen</a:t>
            </a:r>
            <a:r>
              <a:rPr dirty="0" spc="-1090" b="1">
                <a:latin typeface="Arial"/>
                <a:cs typeface="Arial"/>
              </a:rPr>
              <a:t> </a:t>
            </a:r>
            <a:r>
              <a:rPr dirty="0" spc="35" b="1">
                <a:latin typeface="Arial"/>
                <a:cs typeface="Arial"/>
              </a:rPr>
              <a:t>Classifier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952" y="2846831"/>
            <a:ext cx="17049749" cy="6562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0643" y="1723436"/>
            <a:ext cx="8188325" cy="114300"/>
          </a:xfrm>
          <a:custGeom>
            <a:avLst/>
            <a:gdLst/>
            <a:ahLst/>
            <a:cxnLst/>
            <a:rect l="l" t="t" r="r" b="b"/>
            <a:pathLst>
              <a:path w="8188325" h="114300">
                <a:moveTo>
                  <a:pt x="8187775" y="114300"/>
                </a:moveTo>
                <a:lnTo>
                  <a:pt x="0" y="114300"/>
                </a:lnTo>
                <a:lnTo>
                  <a:pt x="0" y="0"/>
                </a:lnTo>
                <a:lnTo>
                  <a:pt x="8187775" y="0"/>
                </a:lnTo>
                <a:lnTo>
                  <a:pt x="818777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7943" y="475725"/>
            <a:ext cx="82137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75" b="1">
                <a:latin typeface="Arial"/>
                <a:cs typeface="Arial"/>
              </a:rPr>
              <a:t>KNN</a:t>
            </a:r>
            <a:r>
              <a:rPr dirty="0" spc="-465" b="1">
                <a:latin typeface="Arial"/>
                <a:cs typeface="Arial"/>
              </a:rPr>
              <a:t> </a:t>
            </a:r>
            <a:r>
              <a:rPr dirty="0" spc="35" b="1">
                <a:latin typeface="Arial"/>
                <a:cs typeface="Arial"/>
              </a:rPr>
              <a:t>Classifier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302" y="2992483"/>
            <a:ext cx="17668859" cy="635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364" y="1611577"/>
            <a:ext cx="2962910" cy="114300"/>
          </a:xfrm>
          <a:custGeom>
            <a:avLst/>
            <a:gdLst/>
            <a:ahLst/>
            <a:cxnLst/>
            <a:rect l="l" t="t" r="r" b="b"/>
            <a:pathLst>
              <a:path w="2962910" h="114300">
                <a:moveTo>
                  <a:pt x="2962595" y="114300"/>
                </a:moveTo>
                <a:lnTo>
                  <a:pt x="0" y="114300"/>
                </a:lnTo>
                <a:lnTo>
                  <a:pt x="0" y="0"/>
                </a:lnTo>
                <a:lnTo>
                  <a:pt x="2962595" y="0"/>
                </a:lnTo>
                <a:lnTo>
                  <a:pt x="296259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34270" y="1611578"/>
            <a:ext cx="14273530" cy="114300"/>
          </a:xfrm>
          <a:custGeom>
            <a:avLst/>
            <a:gdLst/>
            <a:ahLst/>
            <a:cxnLst/>
            <a:rect l="l" t="t" r="r" b="b"/>
            <a:pathLst>
              <a:path w="14273530" h="114300">
                <a:moveTo>
                  <a:pt x="14273530" y="0"/>
                </a:moveTo>
                <a:lnTo>
                  <a:pt x="14170724" y="0"/>
                </a:lnTo>
                <a:lnTo>
                  <a:pt x="2482659" y="0"/>
                </a:lnTo>
                <a:lnTo>
                  <a:pt x="1729066" y="0"/>
                </a:lnTo>
                <a:lnTo>
                  <a:pt x="0" y="0"/>
                </a:lnTo>
                <a:lnTo>
                  <a:pt x="0" y="114300"/>
                </a:lnTo>
                <a:lnTo>
                  <a:pt x="1729066" y="114300"/>
                </a:lnTo>
                <a:lnTo>
                  <a:pt x="2482659" y="114300"/>
                </a:lnTo>
                <a:lnTo>
                  <a:pt x="14170724" y="114300"/>
                </a:lnTo>
                <a:lnTo>
                  <a:pt x="14273530" y="114300"/>
                </a:lnTo>
                <a:lnTo>
                  <a:pt x="142735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664" y="363866"/>
            <a:ext cx="1765490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35" b="1">
                <a:latin typeface="Arial"/>
                <a:cs typeface="Arial"/>
              </a:rPr>
              <a:t>SVM </a:t>
            </a:r>
            <a:r>
              <a:rPr dirty="0" spc="204" b="1">
                <a:latin typeface="Arial"/>
                <a:cs typeface="Arial"/>
              </a:rPr>
              <a:t>(Support </a:t>
            </a:r>
            <a:r>
              <a:rPr dirty="0" spc="260" b="1">
                <a:latin typeface="Arial"/>
                <a:cs typeface="Arial"/>
              </a:rPr>
              <a:t>Vector</a:t>
            </a:r>
            <a:r>
              <a:rPr dirty="0" spc="-1570" b="1">
                <a:latin typeface="Arial"/>
                <a:cs typeface="Arial"/>
              </a:rPr>
              <a:t> </a:t>
            </a:r>
            <a:r>
              <a:rPr dirty="0" spc="225" b="1">
                <a:latin typeface="Arial"/>
                <a:cs typeface="Arial"/>
              </a:rPr>
              <a:t>Machine)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347" y="1216662"/>
            <a:ext cx="3958590" cy="114300"/>
          </a:xfrm>
          <a:custGeom>
            <a:avLst/>
            <a:gdLst/>
            <a:ahLst/>
            <a:cxnLst/>
            <a:rect l="l" t="t" r="r" b="b"/>
            <a:pathLst>
              <a:path w="3958590" h="114300">
                <a:moveTo>
                  <a:pt x="3958202" y="114300"/>
                </a:moveTo>
                <a:lnTo>
                  <a:pt x="0" y="114300"/>
                </a:lnTo>
                <a:lnTo>
                  <a:pt x="0" y="0"/>
                </a:lnTo>
                <a:lnTo>
                  <a:pt x="3958202" y="0"/>
                </a:lnTo>
                <a:lnTo>
                  <a:pt x="395820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7943" y="1216672"/>
            <a:ext cx="12724765" cy="114300"/>
          </a:xfrm>
          <a:custGeom>
            <a:avLst/>
            <a:gdLst/>
            <a:ahLst/>
            <a:cxnLst/>
            <a:rect l="l" t="t" r="r" b="b"/>
            <a:pathLst>
              <a:path w="12724765" h="114300">
                <a:moveTo>
                  <a:pt x="12724664" y="0"/>
                </a:moveTo>
                <a:lnTo>
                  <a:pt x="8967635" y="0"/>
                </a:lnTo>
                <a:lnTo>
                  <a:pt x="0" y="0"/>
                </a:lnTo>
                <a:lnTo>
                  <a:pt x="0" y="114300"/>
                </a:lnTo>
                <a:lnTo>
                  <a:pt x="8967635" y="114300"/>
                </a:lnTo>
                <a:lnTo>
                  <a:pt x="12724664" y="114300"/>
                </a:lnTo>
                <a:lnTo>
                  <a:pt x="127246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2647" y="0"/>
            <a:ext cx="1704340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50"/>
              <a:t>FLASK </a:t>
            </a:r>
            <a:r>
              <a:rPr dirty="0" spc="-500"/>
              <a:t>(Front </a:t>
            </a:r>
            <a:r>
              <a:rPr dirty="0" spc="-590"/>
              <a:t>End </a:t>
            </a:r>
            <a:r>
              <a:rPr dirty="0" spc="-810"/>
              <a:t>Using </a:t>
            </a:r>
            <a:r>
              <a:rPr dirty="0" spc="-550"/>
              <a:t>For</a:t>
            </a:r>
            <a:r>
              <a:rPr dirty="0" spc="-1090"/>
              <a:t> </a:t>
            </a:r>
            <a:r>
              <a:rPr dirty="0" spc="-869"/>
              <a:t>To</a:t>
            </a:r>
          </a:p>
        </p:txBody>
      </p:sp>
      <p:sp>
        <p:nvSpPr>
          <p:cNvPr id="5" name="object 5"/>
          <p:cNvSpPr/>
          <p:nvPr/>
        </p:nvSpPr>
        <p:spPr>
          <a:xfrm>
            <a:off x="3209182" y="2845437"/>
            <a:ext cx="5503545" cy="114300"/>
          </a:xfrm>
          <a:custGeom>
            <a:avLst/>
            <a:gdLst/>
            <a:ahLst/>
            <a:cxnLst/>
            <a:rect l="l" t="t" r="r" b="b"/>
            <a:pathLst>
              <a:path w="5503545" h="114300">
                <a:moveTo>
                  <a:pt x="5503312" y="114300"/>
                </a:moveTo>
                <a:lnTo>
                  <a:pt x="0" y="114300"/>
                </a:lnTo>
                <a:lnTo>
                  <a:pt x="0" y="0"/>
                </a:lnTo>
                <a:lnTo>
                  <a:pt x="5503312" y="0"/>
                </a:lnTo>
                <a:lnTo>
                  <a:pt x="550331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39174" y="2845447"/>
            <a:ext cx="5753735" cy="114300"/>
          </a:xfrm>
          <a:custGeom>
            <a:avLst/>
            <a:gdLst/>
            <a:ahLst/>
            <a:cxnLst/>
            <a:rect l="l" t="t" r="r" b="b"/>
            <a:pathLst>
              <a:path w="5753734" h="114300">
                <a:moveTo>
                  <a:pt x="5753163" y="0"/>
                </a:moveTo>
                <a:lnTo>
                  <a:pt x="5638165" y="0"/>
                </a:lnTo>
                <a:lnTo>
                  <a:pt x="750722" y="0"/>
                </a:lnTo>
                <a:lnTo>
                  <a:pt x="0" y="0"/>
                </a:lnTo>
                <a:lnTo>
                  <a:pt x="0" y="114300"/>
                </a:lnTo>
                <a:lnTo>
                  <a:pt x="750722" y="114300"/>
                </a:lnTo>
                <a:lnTo>
                  <a:pt x="5638165" y="114300"/>
                </a:lnTo>
                <a:lnTo>
                  <a:pt x="5753163" y="114300"/>
                </a:lnTo>
                <a:lnTo>
                  <a:pt x="57531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96482" y="1597725"/>
            <a:ext cx="11609070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844">
                <a:solidFill>
                  <a:srgbClr val="FFFFFF"/>
                </a:solidFill>
                <a:latin typeface="Arial Black"/>
                <a:cs typeface="Arial Black"/>
              </a:rPr>
              <a:t>Show </a:t>
            </a:r>
            <a:r>
              <a:rPr dirty="0" sz="9200" spc="-63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9200" spc="-8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9200" spc="-575">
                <a:solidFill>
                  <a:srgbClr val="FFFFFF"/>
                </a:solidFill>
                <a:latin typeface="Arial Black"/>
                <a:cs typeface="Arial Black"/>
              </a:rPr>
              <a:t>Application)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92325" y="2845437"/>
            <a:ext cx="286385" cy="114300"/>
          </a:xfrm>
          <a:custGeom>
            <a:avLst/>
            <a:gdLst/>
            <a:ahLst/>
            <a:cxnLst/>
            <a:rect l="l" t="t" r="r" b="b"/>
            <a:pathLst>
              <a:path w="286384" h="114300">
                <a:moveTo>
                  <a:pt x="286345" y="114300"/>
                </a:moveTo>
                <a:lnTo>
                  <a:pt x="0" y="114300"/>
                </a:lnTo>
                <a:lnTo>
                  <a:pt x="0" y="0"/>
                </a:lnTo>
                <a:lnTo>
                  <a:pt x="286345" y="0"/>
                </a:lnTo>
                <a:lnTo>
                  <a:pt x="28634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-2579" y="3927133"/>
            <a:ext cx="1829371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0640" marR="33020">
              <a:lnSpc>
                <a:spcPct val="115799"/>
              </a:lnSpc>
              <a:spcBef>
                <a:spcPts val="100"/>
              </a:spcBef>
            </a:pPr>
            <a:r>
              <a:rPr dirty="0" sz="3400" spc="-50" b="1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8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20" b="1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0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40" b="1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dirty="0" sz="3400" spc="15" b="1">
                <a:solidFill>
                  <a:srgbClr val="FFFFFF"/>
                </a:solidFill>
                <a:latin typeface="Arial"/>
                <a:cs typeface="Arial"/>
              </a:rPr>
              <a:t>easily.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22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8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60" b="1">
                <a:solidFill>
                  <a:srgbClr val="FFFFFF"/>
                </a:solidFill>
                <a:latin typeface="Arial"/>
                <a:cs typeface="Arial"/>
              </a:rPr>
              <a:t>lightweight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8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45" b="1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20" b="1">
                <a:solidFill>
                  <a:srgbClr val="FFFFFF"/>
                </a:solidFill>
                <a:latin typeface="Arial"/>
                <a:cs typeface="Arial"/>
              </a:rPr>
              <a:t>use,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" b="1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popular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choice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developers.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50" b="1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45" b="1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4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95" b="1">
                <a:solidFill>
                  <a:srgbClr val="FFFFFF"/>
                </a:solidFill>
                <a:latin typeface="Arial"/>
                <a:cs typeface="Arial"/>
              </a:rPr>
              <a:t>needed 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build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application, </a:t>
            </a:r>
            <a:r>
              <a:rPr dirty="0" sz="3400" spc="65" b="1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dirty="0" sz="3400" spc="-5" b="1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dirty="0" sz="3400" spc="30" b="1">
                <a:solidFill>
                  <a:srgbClr val="FFFFFF"/>
                </a:solidFill>
                <a:latin typeface="Arial"/>
                <a:cs typeface="Arial"/>
              </a:rPr>
              <a:t>allowing </a:t>
            </a:r>
            <a:r>
              <a:rPr dirty="0" sz="3400" spc="11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customization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400" spc="65" b="1">
                <a:solidFill>
                  <a:srgbClr val="FFFFFF"/>
                </a:solidFill>
                <a:latin typeface="Arial"/>
                <a:cs typeface="Arial"/>
              </a:rPr>
              <a:t>extensibility  </a:t>
            </a:r>
            <a:r>
              <a:rPr dirty="0" sz="3400" spc="60" b="1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dirty="0" sz="3400" spc="40" b="1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modular</a:t>
            </a:r>
            <a:r>
              <a:rPr dirty="0" sz="3400" spc="-5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15" b="1">
                <a:solidFill>
                  <a:srgbClr val="FFFFFF"/>
                </a:solidFill>
                <a:latin typeface="Arial"/>
                <a:cs typeface="Arial"/>
              </a:rPr>
              <a:t>design.</a:t>
            </a:r>
            <a:endParaRPr sz="3400">
              <a:latin typeface="Arial"/>
              <a:cs typeface="Arial"/>
            </a:endParaRPr>
          </a:p>
          <a:p>
            <a:pPr algn="ctr" marL="12700" marR="5080">
              <a:lnSpc>
                <a:spcPct val="115799"/>
              </a:lnSpc>
            </a:pPr>
            <a:r>
              <a:rPr dirty="0" sz="3400" spc="-50" b="1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8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35" b="1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40" b="1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medium-sized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40" b="1">
                <a:solidFill>
                  <a:srgbClr val="FFFFFF"/>
                </a:solidFill>
                <a:latin typeface="Arial"/>
                <a:cs typeface="Arial"/>
              </a:rPr>
              <a:t>APIs,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45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it  </a:t>
            </a:r>
            <a:r>
              <a:rPr dirty="0" sz="3400" spc="30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0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45" b="1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0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4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95" b="1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14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0" b="1">
                <a:solidFill>
                  <a:srgbClr val="FFFFFF"/>
                </a:solidFill>
                <a:latin typeface="Arial"/>
                <a:cs typeface="Arial"/>
              </a:rPr>
              <a:t>extensions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FFFFFF"/>
                </a:solidFill>
                <a:latin typeface="Arial"/>
                <a:cs typeface="Arial"/>
              </a:rPr>
              <a:t>plugins.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60" b="1">
                <a:solidFill>
                  <a:srgbClr val="FFFFFF"/>
                </a:solidFill>
                <a:latin typeface="Arial"/>
                <a:cs typeface="Arial"/>
              </a:rPr>
              <a:t>Flask's  </a:t>
            </a:r>
            <a:r>
              <a:rPr dirty="0" sz="3400" spc="85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60" b="1">
                <a:solidFill>
                  <a:srgbClr val="FFFFFF"/>
                </a:solidFill>
                <a:latin typeface="Arial"/>
                <a:cs typeface="Arial"/>
              </a:rPr>
              <a:t>simplicity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0" b="1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6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FFFFFF"/>
                </a:solidFill>
                <a:latin typeface="Arial"/>
                <a:cs typeface="Arial"/>
              </a:rPr>
              <a:t>popular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Arial"/>
                <a:cs typeface="Arial"/>
              </a:rPr>
              <a:t>choice</a:t>
            </a:r>
            <a:r>
              <a:rPr dirty="0" sz="3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75" b="1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FFFFFF"/>
                </a:solidFill>
                <a:latin typeface="Arial"/>
                <a:cs typeface="Arial"/>
              </a:rPr>
              <a:t>developers.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104" y="1547812"/>
            <a:ext cx="16306800" cy="114300"/>
          </a:xfrm>
          <a:custGeom>
            <a:avLst/>
            <a:gdLst/>
            <a:ahLst/>
            <a:cxnLst/>
            <a:rect l="l" t="t" r="r" b="b"/>
            <a:pathLst>
              <a:path w="16306800" h="114300">
                <a:moveTo>
                  <a:pt x="16306514" y="114300"/>
                </a:moveTo>
                <a:lnTo>
                  <a:pt x="0" y="114300"/>
                </a:lnTo>
                <a:lnTo>
                  <a:pt x="0" y="0"/>
                </a:lnTo>
                <a:lnTo>
                  <a:pt x="16306514" y="0"/>
                </a:lnTo>
                <a:lnTo>
                  <a:pt x="1630651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5404" y="300100"/>
            <a:ext cx="1633220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5"/>
              <a:t>FINDING </a:t>
            </a:r>
            <a:r>
              <a:rPr dirty="0" spc="-610"/>
              <a:t>AND</a:t>
            </a:r>
            <a:r>
              <a:rPr dirty="0" spc="-980"/>
              <a:t> </a:t>
            </a:r>
            <a:r>
              <a:rPr dirty="0" spc="-910"/>
              <a:t>SUGGESTIONS</a:t>
            </a:r>
          </a:p>
        </p:txBody>
      </p:sp>
      <p:sp>
        <p:nvSpPr>
          <p:cNvPr id="4" name="object 4"/>
          <p:cNvSpPr/>
          <p:nvPr/>
        </p:nvSpPr>
        <p:spPr>
          <a:xfrm>
            <a:off x="576185" y="337546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6185" y="517568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6185" y="637583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86752" y="3068114"/>
            <a:ext cx="1704911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74015" marR="366395">
              <a:lnSpc>
                <a:spcPct val="115799"/>
              </a:lnSpc>
              <a:spcBef>
                <a:spcPts val="100"/>
              </a:spcBef>
            </a:pP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Try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FFFF"/>
                </a:solidFill>
                <a:latin typeface="Arial Black"/>
                <a:cs typeface="Arial Black"/>
              </a:rPr>
              <a:t>offer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service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,see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how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much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this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impact 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before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later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.Some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use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move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them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active 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customers.</a:t>
            </a:r>
            <a:endParaRPr sz="340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Take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feedback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suggestions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period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improve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,strive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 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communication.</a:t>
            </a:r>
            <a:endParaRPr sz="3400">
              <a:latin typeface="Arial Black"/>
              <a:cs typeface="Arial Black"/>
            </a:endParaRPr>
          </a:p>
          <a:p>
            <a:pPr algn="ctr" marL="429259" marR="421640">
              <a:lnSpc>
                <a:spcPct val="115799"/>
              </a:lnSpc>
            </a:pP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When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taking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any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change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plans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business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just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positive and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negative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share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 plan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.If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negative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prepare the solution 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before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so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You can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handly</a:t>
            </a:r>
            <a:r>
              <a:rPr dirty="0" sz="3400" spc="-4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easily.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837" y="1723442"/>
            <a:ext cx="16608425" cy="114300"/>
          </a:xfrm>
          <a:custGeom>
            <a:avLst/>
            <a:gdLst/>
            <a:ahLst/>
            <a:cxnLst/>
            <a:rect l="l" t="t" r="r" b="b"/>
            <a:pathLst>
              <a:path w="16608425" h="114300">
                <a:moveTo>
                  <a:pt x="16608361" y="114300"/>
                </a:moveTo>
                <a:lnTo>
                  <a:pt x="0" y="114300"/>
                </a:lnTo>
                <a:lnTo>
                  <a:pt x="0" y="0"/>
                </a:lnTo>
                <a:lnTo>
                  <a:pt x="16608361" y="0"/>
                </a:lnTo>
                <a:lnTo>
                  <a:pt x="16608361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5"/>
              <a:t>HOW </a:t>
            </a:r>
            <a:r>
              <a:rPr dirty="0" spc="-875"/>
              <a:t>TO </a:t>
            </a:r>
            <a:r>
              <a:rPr dirty="0" spc="-850"/>
              <a:t>REDUCE</a:t>
            </a:r>
            <a:r>
              <a:rPr dirty="0" spc="-1005"/>
              <a:t> </a:t>
            </a:r>
            <a:r>
              <a:rPr dirty="0" spc="-869"/>
              <a:t>CUSTOMER</a:t>
            </a:r>
          </a:p>
        </p:txBody>
      </p:sp>
      <p:sp>
        <p:nvSpPr>
          <p:cNvPr id="4" name="object 4"/>
          <p:cNvSpPr/>
          <p:nvPr/>
        </p:nvSpPr>
        <p:spPr>
          <a:xfrm>
            <a:off x="7033317" y="3352217"/>
            <a:ext cx="4221480" cy="114300"/>
          </a:xfrm>
          <a:custGeom>
            <a:avLst/>
            <a:gdLst/>
            <a:ahLst/>
            <a:cxnLst/>
            <a:rect l="l" t="t" r="r" b="b"/>
            <a:pathLst>
              <a:path w="4221480" h="114300">
                <a:moveTo>
                  <a:pt x="4221365" y="114300"/>
                </a:moveTo>
                <a:lnTo>
                  <a:pt x="0" y="114300"/>
                </a:lnTo>
                <a:lnTo>
                  <a:pt x="0" y="0"/>
                </a:lnTo>
                <a:lnTo>
                  <a:pt x="4221365" y="0"/>
                </a:lnTo>
                <a:lnTo>
                  <a:pt x="422136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20617" y="2104506"/>
            <a:ext cx="4246880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72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9200" spc="-725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z="9200" spc="-90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9200" spc="-108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9200" spc="-66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40067" y="430379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40067" y="490386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40067" y="550394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0067" y="610401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40067" y="670409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40067" y="7304165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40067" y="790424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89912" y="3996444"/>
            <a:ext cx="8890635" cy="42259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Learn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into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dirty="0" sz="3400" spc="-6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proactive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3400" spc="-3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communication.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Define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roadmap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3400" spc="-8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customers.</a:t>
            </a:r>
            <a:endParaRPr sz="3400">
              <a:latin typeface="Arial Black"/>
              <a:cs typeface="Arial Black"/>
            </a:endParaRPr>
          </a:p>
          <a:p>
            <a:pPr marL="2004060" marR="1996439" indent="718820">
              <a:lnSpc>
                <a:spcPct val="115799"/>
              </a:lnSpc>
            </a:pP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Often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incentives  </a:t>
            </a:r>
            <a:r>
              <a:rPr dirty="0" sz="3400" spc="-445">
                <a:solidFill>
                  <a:srgbClr val="FFFFFF"/>
                </a:solidFill>
                <a:latin typeface="Arial Black"/>
                <a:cs typeface="Arial Black"/>
              </a:rPr>
              <a:t>Ask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Feedback</a:t>
            </a:r>
            <a:r>
              <a:rPr dirty="0" sz="340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often.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Analyze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when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4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happens.</a:t>
            </a:r>
            <a:endParaRPr sz="3400">
              <a:latin typeface="Arial Black"/>
              <a:cs typeface="Arial Black"/>
            </a:endParaRPr>
          </a:p>
          <a:p>
            <a:pPr algn="ctr" marR="97790">
              <a:lnSpc>
                <a:spcPct val="100000"/>
              </a:lnSpc>
              <a:spcBef>
                <a:spcPts val="645"/>
              </a:spcBef>
            </a:pP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Stay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competitive.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4376" y="1547812"/>
            <a:ext cx="7831455" cy="114300"/>
          </a:xfrm>
          <a:custGeom>
            <a:avLst/>
            <a:gdLst/>
            <a:ahLst/>
            <a:cxnLst/>
            <a:rect l="l" t="t" r="r" b="b"/>
            <a:pathLst>
              <a:path w="7831455" h="114300">
                <a:moveTo>
                  <a:pt x="7831188" y="114300"/>
                </a:moveTo>
                <a:lnTo>
                  <a:pt x="0" y="114300"/>
                </a:lnTo>
                <a:lnTo>
                  <a:pt x="0" y="0"/>
                </a:lnTo>
                <a:lnTo>
                  <a:pt x="7831188" y="0"/>
                </a:lnTo>
                <a:lnTo>
                  <a:pt x="7831188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1676" y="300100"/>
            <a:ext cx="785685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40"/>
              <a:t>CONCLUSION</a:t>
            </a:r>
          </a:p>
        </p:txBody>
      </p:sp>
      <p:sp>
        <p:nvSpPr>
          <p:cNvPr id="4" name="object 4"/>
          <p:cNvSpPr/>
          <p:nvPr/>
        </p:nvSpPr>
        <p:spPr>
          <a:xfrm>
            <a:off x="174393" y="2981324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4393" y="4181474"/>
            <a:ext cx="152399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393" y="5381624"/>
            <a:ext cx="152399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393" y="6581775"/>
            <a:ext cx="152399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2769" y="2673978"/>
            <a:ext cx="1747964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6515" marR="48895">
              <a:lnSpc>
                <a:spcPct val="115799"/>
              </a:lnSpc>
              <a:spcBef>
                <a:spcPts val="100"/>
              </a:spcBef>
            </a:pP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importance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type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research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market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help</a:t>
            </a:r>
            <a:r>
              <a:rPr dirty="0" sz="3400" spc="-6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  </a:t>
            </a:r>
            <a:r>
              <a:rPr dirty="0" sz="3400" spc="-390">
                <a:solidFill>
                  <a:srgbClr val="FFFFFF"/>
                </a:solidFill>
                <a:latin typeface="Arial Black"/>
                <a:cs typeface="Arial Black"/>
              </a:rPr>
              <a:t>make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0">
                <a:solidFill>
                  <a:srgbClr val="FFFFFF"/>
                </a:solidFill>
                <a:latin typeface="Arial Black"/>
                <a:cs typeface="Arial Black"/>
              </a:rPr>
              <a:t>profit.</a:t>
            </a:r>
            <a:endParaRPr sz="3400">
              <a:latin typeface="Arial Black"/>
              <a:cs typeface="Arial Black"/>
            </a:endParaRPr>
          </a:p>
          <a:p>
            <a:pPr algn="ctr" marL="131445" marR="123825">
              <a:lnSpc>
                <a:spcPct val="115799"/>
              </a:lnSpc>
            </a:pP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has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become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known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predicting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important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sources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income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companies.</a:t>
            </a:r>
            <a:endParaRPr sz="3400">
              <a:latin typeface="Arial Black"/>
              <a:cs typeface="Arial Black"/>
            </a:endParaRPr>
          </a:p>
          <a:p>
            <a:pPr algn="ctr" marL="12700" marR="5080">
              <a:lnSpc>
                <a:spcPct val="115799"/>
              </a:lnSpc>
            </a:pP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Hence,this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research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aimed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build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predicts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company.</a:t>
            </a:r>
            <a:endParaRPr sz="3400">
              <a:latin typeface="Arial Black"/>
              <a:cs typeface="Arial Black"/>
            </a:endParaRPr>
          </a:p>
          <a:p>
            <a:pPr algn="ctr" marL="410845" marR="403225">
              <a:lnSpc>
                <a:spcPct val="115799"/>
              </a:lnSpc>
            </a:pP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These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need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achieve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high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AUC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VALUES.To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test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train</a:t>
            </a:r>
            <a:r>
              <a:rPr dirty="0" sz="3400" spc="-7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 model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,the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sample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divided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FFFF"/>
                </a:solidFill>
                <a:latin typeface="Arial Black"/>
                <a:cs typeface="Arial Black"/>
              </a:rPr>
              <a:t>70%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training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30%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testing.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49427" y="1547812"/>
            <a:ext cx="6741795" cy="114300"/>
          </a:xfrm>
          <a:custGeom>
            <a:avLst/>
            <a:gdLst/>
            <a:ahLst/>
            <a:cxnLst/>
            <a:rect l="l" t="t" r="r" b="b"/>
            <a:pathLst>
              <a:path w="6741795" h="114300">
                <a:moveTo>
                  <a:pt x="6741614" y="114300"/>
                </a:moveTo>
                <a:lnTo>
                  <a:pt x="0" y="114300"/>
                </a:lnTo>
                <a:lnTo>
                  <a:pt x="0" y="0"/>
                </a:lnTo>
                <a:lnTo>
                  <a:pt x="6741614" y="0"/>
                </a:lnTo>
                <a:lnTo>
                  <a:pt x="674161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6727" y="300101"/>
            <a:ext cx="676719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80"/>
              <a:t>REFRENCES</a:t>
            </a:r>
          </a:p>
        </p:txBody>
      </p:sp>
      <p:sp>
        <p:nvSpPr>
          <p:cNvPr id="4" name="object 4"/>
          <p:cNvSpPr/>
          <p:nvPr/>
        </p:nvSpPr>
        <p:spPr>
          <a:xfrm>
            <a:off x="522012" y="268128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46464" y="2928949"/>
            <a:ext cx="14819630" cy="38100"/>
          </a:xfrm>
          <a:custGeom>
            <a:avLst/>
            <a:gdLst/>
            <a:ahLst/>
            <a:cxnLst/>
            <a:rect l="l" t="t" r="r" b="b"/>
            <a:pathLst>
              <a:path w="14819630" h="38100">
                <a:moveTo>
                  <a:pt x="14819452" y="0"/>
                </a:moveTo>
                <a:lnTo>
                  <a:pt x="12609309" y="0"/>
                </a:lnTo>
                <a:lnTo>
                  <a:pt x="9003474" y="0"/>
                </a:lnTo>
                <a:lnTo>
                  <a:pt x="0" y="0"/>
                </a:lnTo>
                <a:lnTo>
                  <a:pt x="0" y="38100"/>
                </a:lnTo>
                <a:lnTo>
                  <a:pt x="9003474" y="38100"/>
                </a:lnTo>
                <a:lnTo>
                  <a:pt x="12609309" y="38100"/>
                </a:lnTo>
                <a:lnTo>
                  <a:pt x="14819452" y="38100"/>
                </a:lnTo>
                <a:lnTo>
                  <a:pt x="148194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64077" y="3529013"/>
            <a:ext cx="2562225" cy="38100"/>
          </a:xfrm>
          <a:custGeom>
            <a:avLst/>
            <a:gdLst/>
            <a:ahLst/>
            <a:cxnLst/>
            <a:rect l="l" t="t" r="r" b="b"/>
            <a:pathLst>
              <a:path w="2562225" h="38100">
                <a:moveTo>
                  <a:pt x="0" y="38100"/>
                </a:moveTo>
                <a:lnTo>
                  <a:pt x="0" y="0"/>
                </a:lnTo>
                <a:lnTo>
                  <a:pt x="2562216" y="0"/>
                </a:lnTo>
                <a:lnTo>
                  <a:pt x="2562216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2012" y="3881438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03060" y="4129099"/>
            <a:ext cx="6906895" cy="38100"/>
          </a:xfrm>
          <a:custGeom>
            <a:avLst/>
            <a:gdLst/>
            <a:ahLst/>
            <a:cxnLst/>
            <a:rect l="l" t="t" r="r" b="b"/>
            <a:pathLst>
              <a:path w="6906894" h="38100">
                <a:moveTo>
                  <a:pt x="6906273" y="0"/>
                </a:moveTo>
                <a:lnTo>
                  <a:pt x="2995015" y="0"/>
                </a:lnTo>
                <a:lnTo>
                  <a:pt x="0" y="0"/>
                </a:lnTo>
                <a:lnTo>
                  <a:pt x="0" y="38100"/>
                </a:lnTo>
                <a:lnTo>
                  <a:pt x="2995015" y="38100"/>
                </a:lnTo>
                <a:lnTo>
                  <a:pt x="6906273" y="38100"/>
                </a:lnTo>
                <a:lnTo>
                  <a:pt x="69062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71883" y="4729174"/>
            <a:ext cx="9984740" cy="38100"/>
          </a:xfrm>
          <a:custGeom>
            <a:avLst/>
            <a:gdLst/>
            <a:ahLst/>
            <a:cxnLst/>
            <a:rect l="l" t="t" r="r" b="b"/>
            <a:pathLst>
              <a:path w="9984740" h="38100">
                <a:moveTo>
                  <a:pt x="9984194" y="0"/>
                </a:moveTo>
                <a:lnTo>
                  <a:pt x="7937690" y="0"/>
                </a:lnTo>
                <a:lnTo>
                  <a:pt x="4052557" y="0"/>
                </a:lnTo>
                <a:lnTo>
                  <a:pt x="190614" y="0"/>
                </a:lnTo>
                <a:lnTo>
                  <a:pt x="0" y="0"/>
                </a:lnTo>
                <a:lnTo>
                  <a:pt x="0" y="38100"/>
                </a:lnTo>
                <a:lnTo>
                  <a:pt x="190614" y="38100"/>
                </a:lnTo>
                <a:lnTo>
                  <a:pt x="4052557" y="38100"/>
                </a:lnTo>
                <a:lnTo>
                  <a:pt x="7937690" y="38100"/>
                </a:lnTo>
                <a:lnTo>
                  <a:pt x="9984194" y="38100"/>
                </a:lnTo>
                <a:lnTo>
                  <a:pt x="9984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2012" y="5081588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03060" y="5329249"/>
            <a:ext cx="6906895" cy="38100"/>
          </a:xfrm>
          <a:custGeom>
            <a:avLst/>
            <a:gdLst/>
            <a:ahLst/>
            <a:cxnLst/>
            <a:rect l="l" t="t" r="r" b="b"/>
            <a:pathLst>
              <a:path w="6906894" h="38100">
                <a:moveTo>
                  <a:pt x="6906273" y="0"/>
                </a:moveTo>
                <a:lnTo>
                  <a:pt x="2995015" y="0"/>
                </a:lnTo>
                <a:lnTo>
                  <a:pt x="0" y="0"/>
                </a:lnTo>
                <a:lnTo>
                  <a:pt x="0" y="38100"/>
                </a:lnTo>
                <a:lnTo>
                  <a:pt x="2995015" y="38100"/>
                </a:lnTo>
                <a:lnTo>
                  <a:pt x="6906273" y="38100"/>
                </a:lnTo>
                <a:lnTo>
                  <a:pt x="69062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71313" y="5929324"/>
            <a:ext cx="11785600" cy="38100"/>
          </a:xfrm>
          <a:custGeom>
            <a:avLst/>
            <a:gdLst/>
            <a:ahLst/>
            <a:cxnLst/>
            <a:rect l="l" t="t" r="r" b="b"/>
            <a:pathLst>
              <a:path w="11785600" h="38100">
                <a:moveTo>
                  <a:pt x="11785194" y="0"/>
                </a:moveTo>
                <a:lnTo>
                  <a:pt x="9738703" y="0"/>
                </a:lnTo>
                <a:lnTo>
                  <a:pt x="4052570" y="0"/>
                </a:lnTo>
                <a:lnTo>
                  <a:pt x="190627" y="0"/>
                </a:lnTo>
                <a:lnTo>
                  <a:pt x="0" y="0"/>
                </a:lnTo>
                <a:lnTo>
                  <a:pt x="0" y="38100"/>
                </a:lnTo>
                <a:lnTo>
                  <a:pt x="190627" y="38100"/>
                </a:lnTo>
                <a:lnTo>
                  <a:pt x="4052570" y="38100"/>
                </a:lnTo>
                <a:lnTo>
                  <a:pt x="9738703" y="38100"/>
                </a:lnTo>
                <a:lnTo>
                  <a:pt x="11785194" y="38100"/>
                </a:lnTo>
                <a:lnTo>
                  <a:pt x="11785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2012" y="6881814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52980" y="7129474"/>
            <a:ext cx="15407005" cy="38100"/>
          </a:xfrm>
          <a:custGeom>
            <a:avLst/>
            <a:gdLst/>
            <a:ahLst/>
            <a:cxnLst/>
            <a:rect l="l" t="t" r="r" b="b"/>
            <a:pathLst>
              <a:path w="15407005" h="38100">
                <a:moveTo>
                  <a:pt x="15406472" y="0"/>
                </a:moveTo>
                <a:lnTo>
                  <a:pt x="13359181" y="0"/>
                </a:lnTo>
                <a:lnTo>
                  <a:pt x="12635243" y="0"/>
                </a:lnTo>
                <a:lnTo>
                  <a:pt x="12386285" y="0"/>
                </a:lnTo>
                <a:lnTo>
                  <a:pt x="0" y="0"/>
                </a:lnTo>
                <a:lnTo>
                  <a:pt x="0" y="38100"/>
                </a:lnTo>
                <a:lnTo>
                  <a:pt x="12386285" y="38100"/>
                </a:lnTo>
                <a:lnTo>
                  <a:pt x="12635243" y="38100"/>
                </a:lnTo>
                <a:lnTo>
                  <a:pt x="13359181" y="38100"/>
                </a:lnTo>
                <a:lnTo>
                  <a:pt x="15406472" y="38100"/>
                </a:lnTo>
                <a:lnTo>
                  <a:pt x="154064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25356" y="6529389"/>
            <a:ext cx="47625" cy="38100"/>
          </a:xfrm>
          <a:custGeom>
            <a:avLst/>
            <a:gdLst/>
            <a:ahLst/>
            <a:cxnLst/>
            <a:rect l="l" t="t" r="r" b="b"/>
            <a:pathLst>
              <a:path w="47625" h="38100">
                <a:moveTo>
                  <a:pt x="47372" y="38100"/>
                </a:moveTo>
                <a:lnTo>
                  <a:pt x="0" y="38100"/>
                </a:lnTo>
                <a:lnTo>
                  <a:pt x="0" y="0"/>
                </a:lnTo>
                <a:lnTo>
                  <a:pt x="47372" y="0"/>
                </a:lnTo>
                <a:lnTo>
                  <a:pt x="47372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91449" y="6529399"/>
            <a:ext cx="1821814" cy="38100"/>
          </a:xfrm>
          <a:custGeom>
            <a:avLst/>
            <a:gdLst/>
            <a:ahLst/>
            <a:cxnLst/>
            <a:rect l="l" t="t" r="r" b="b"/>
            <a:pathLst>
              <a:path w="1821815" h="38100">
                <a:moveTo>
                  <a:pt x="1821649" y="0"/>
                </a:moveTo>
                <a:lnTo>
                  <a:pt x="1774329" y="0"/>
                </a:lnTo>
                <a:lnTo>
                  <a:pt x="0" y="0"/>
                </a:lnTo>
                <a:lnTo>
                  <a:pt x="0" y="38100"/>
                </a:lnTo>
                <a:lnTo>
                  <a:pt x="1774329" y="38100"/>
                </a:lnTo>
                <a:lnTo>
                  <a:pt x="1821649" y="38100"/>
                </a:lnTo>
                <a:lnTo>
                  <a:pt x="18216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00360" y="2373942"/>
            <a:ext cx="16172180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06070" marR="298450">
              <a:lnSpc>
                <a:spcPct val="115799"/>
              </a:lnSpc>
              <a:spcBef>
                <a:spcPts val="100"/>
              </a:spcBef>
              <a:tabLst>
                <a:tab pos="573405" algn="l"/>
              </a:tabLst>
            </a:pPr>
            <a:r>
              <a:rPr dirty="0" u="heavy" sz="3400" spc="-22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h</a:t>
            </a:r>
            <a:r>
              <a:rPr dirty="0" sz="3400" spc="-227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u="heavy" sz="3400" spc="-1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tt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ps://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  <a:hlinkClick r:id="rId4"/>
              </a:rPr>
              <a:t>www.slideshare.net/PinintiHarishReddy/telecom-churn-prediction-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presentation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  <a:tabLst>
                <a:tab pos="267335" algn="l"/>
              </a:tabLst>
            </a:pPr>
            <a:r>
              <a:rPr dirty="0" u="heavy" sz="3400" spc="-22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h</a:t>
            </a:r>
            <a:r>
              <a:rPr dirty="0" sz="3400" spc="-227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u="heavy" sz="3400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tt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ps://in.search.yahoo.com/search?</a:t>
            </a:r>
            <a:endParaRPr sz="3400">
              <a:latin typeface="Arial Black"/>
              <a:cs typeface="Arial Black"/>
            </a:endParaRPr>
          </a:p>
          <a:p>
            <a:pPr algn="ctr" marL="1715770" marR="1708150">
              <a:lnSpc>
                <a:spcPct val="115799"/>
              </a:lnSpc>
              <a:tabLst>
                <a:tab pos="1983105" algn="l"/>
              </a:tabLst>
            </a:pPr>
            <a:r>
              <a:rPr dirty="0" u="heavy" sz="3400" spc="-13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f</a:t>
            </a:r>
            <a:r>
              <a:rPr dirty="0" sz="3400" spc="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u="heavy" sz="3400" spc="-2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r=mcafee&amp;t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ype=E211IN826G0&amp;p=telecom+churn+prediction  </a:t>
            </a:r>
            <a:r>
              <a:rPr dirty="0" u="heavy" sz="3400" spc="-22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h</a:t>
            </a:r>
            <a:r>
              <a:rPr dirty="0" sz="3400" spc="-227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u="heavy" sz="3400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tt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ps://in.search.yahoo.com/search?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u="heavy" sz="3400" spc="-13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f</a:t>
            </a:r>
            <a:r>
              <a:rPr dirty="0" sz="3400" spc="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u="heavy" sz="3400" spc="-2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r=mcafee&amp;t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ype=E211IN826G0&amp;p=dataset+telecom+churn+prediction</a:t>
            </a:r>
            <a:endParaRPr sz="3400">
              <a:latin typeface="Arial Black"/>
              <a:cs typeface="Arial Black"/>
            </a:endParaRPr>
          </a:p>
          <a:p>
            <a:pPr algn="ctr" marR="725805">
              <a:lnSpc>
                <a:spcPct val="100000"/>
              </a:lnSpc>
              <a:spcBef>
                <a:spcPts val="645"/>
              </a:spcBef>
            </a:pP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(KAGGLE)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  <a:tabLst>
                <a:tab pos="267335" algn="l"/>
              </a:tabLst>
            </a:pPr>
            <a:r>
              <a:rPr dirty="0" u="heavy" sz="3400" spc="-22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h</a:t>
            </a:r>
            <a:r>
              <a:rPr dirty="0" sz="3400" spc="-227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u="heavy" sz="3400" spc="-1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tt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ps://towardsdatascience.com/end-to-end-machine-learning-project-telco-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u="heavy" sz="3400" spc="-8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400" spc="-1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customer-churn-90744a8df97d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42770" y="7724675"/>
            <a:ext cx="1237615" cy="1232535"/>
            <a:chOff x="10142770" y="7724675"/>
            <a:chExt cx="1237615" cy="1232535"/>
          </a:xfrm>
        </p:grpSpPr>
        <p:sp>
          <p:nvSpPr>
            <p:cNvPr id="3" name="object 3"/>
            <p:cNvSpPr/>
            <p:nvPr/>
          </p:nvSpPr>
          <p:spPr>
            <a:xfrm>
              <a:off x="10142770" y="7724675"/>
              <a:ext cx="1237615" cy="1232535"/>
            </a:xfrm>
            <a:custGeom>
              <a:avLst/>
              <a:gdLst/>
              <a:ahLst/>
              <a:cxnLst/>
              <a:rect l="l" t="t" r="r" b="b"/>
              <a:pathLst>
                <a:path w="1237615" h="1232534">
                  <a:moveTo>
                    <a:pt x="705502" y="1232236"/>
                  </a:moveTo>
                  <a:lnTo>
                    <a:pt x="655020" y="1230121"/>
                  </a:lnTo>
                  <a:lnTo>
                    <a:pt x="604778" y="1224886"/>
                  </a:lnTo>
                  <a:lnTo>
                    <a:pt x="555031" y="1216736"/>
                  </a:lnTo>
                  <a:lnTo>
                    <a:pt x="506038" y="1205877"/>
                  </a:lnTo>
                  <a:lnTo>
                    <a:pt x="458055" y="1192513"/>
                  </a:lnTo>
                  <a:lnTo>
                    <a:pt x="411340" y="1176850"/>
                  </a:lnTo>
                  <a:lnTo>
                    <a:pt x="366149" y="1159093"/>
                  </a:lnTo>
                  <a:lnTo>
                    <a:pt x="322740" y="1139447"/>
                  </a:lnTo>
                  <a:lnTo>
                    <a:pt x="281370" y="1118119"/>
                  </a:lnTo>
                  <a:lnTo>
                    <a:pt x="238289" y="1092101"/>
                  </a:lnTo>
                  <a:lnTo>
                    <a:pt x="198154" y="1064204"/>
                  </a:lnTo>
                  <a:lnTo>
                    <a:pt x="161156" y="1034318"/>
                  </a:lnTo>
                  <a:lnTo>
                    <a:pt x="127484" y="1002332"/>
                  </a:lnTo>
                  <a:lnTo>
                    <a:pt x="97327" y="968137"/>
                  </a:lnTo>
                  <a:lnTo>
                    <a:pt x="70875" y="931620"/>
                  </a:lnTo>
                  <a:lnTo>
                    <a:pt x="48316" y="892673"/>
                  </a:lnTo>
                  <a:lnTo>
                    <a:pt x="29840" y="851183"/>
                  </a:lnTo>
                  <a:lnTo>
                    <a:pt x="15636" y="807042"/>
                  </a:lnTo>
                  <a:lnTo>
                    <a:pt x="5893" y="760138"/>
                  </a:lnTo>
                  <a:lnTo>
                    <a:pt x="229" y="708033"/>
                  </a:lnTo>
                  <a:lnTo>
                    <a:pt x="0" y="658630"/>
                  </a:lnTo>
                  <a:lnTo>
                    <a:pt x="4849" y="611553"/>
                  </a:lnTo>
                  <a:lnTo>
                    <a:pt x="14421" y="566427"/>
                  </a:lnTo>
                  <a:lnTo>
                    <a:pt x="28359" y="522877"/>
                  </a:lnTo>
                  <a:lnTo>
                    <a:pt x="46307" y="480530"/>
                  </a:lnTo>
                  <a:lnTo>
                    <a:pt x="67908" y="439009"/>
                  </a:lnTo>
                  <a:lnTo>
                    <a:pt x="92807" y="397940"/>
                  </a:lnTo>
                  <a:lnTo>
                    <a:pt x="120647" y="356949"/>
                  </a:lnTo>
                  <a:lnTo>
                    <a:pt x="151468" y="317252"/>
                  </a:lnTo>
                  <a:lnTo>
                    <a:pt x="184776" y="277728"/>
                  </a:lnTo>
                  <a:lnTo>
                    <a:pt x="220427" y="238850"/>
                  </a:lnTo>
                  <a:lnTo>
                    <a:pt x="258273" y="201087"/>
                  </a:lnTo>
                  <a:lnTo>
                    <a:pt x="298168" y="164913"/>
                  </a:lnTo>
                  <a:lnTo>
                    <a:pt x="339965" y="130797"/>
                  </a:lnTo>
                  <a:lnTo>
                    <a:pt x="383520" y="99211"/>
                  </a:lnTo>
                  <a:lnTo>
                    <a:pt x="428684" y="70627"/>
                  </a:lnTo>
                  <a:lnTo>
                    <a:pt x="475312" y="45515"/>
                  </a:lnTo>
                  <a:lnTo>
                    <a:pt x="522675" y="27686"/>
                  </a:lnTo>
                  <a:lnTo>
                    <a:pt x="569650" y="14184"/>
                  </a:lnTo>
                  <a:lnTo>
                    <a:pt x="616176" y="5045"/>
                  </a:lnTo>
                  <a:lnTo>
                    <a:pt x="662188" y="305"/>
                  </a:lnTo>
                  <a:lnTo>
                    <a:pt x="707623" y="0"/>
                  </a:lnTo>
                  <a:lnTo>
                    <a:pt x="752418" y="4165"/>
                  </a:lnTo>
                  <a:lnTo>
                    <a:pt x="796508" y="12836"/>
                  </a:lnTo>
                  <a:lnTo>
                    <a:pt x="839830" y="26049"/>
                  </a:lnTo>
                  <a:lnTo>
                    <a:pt x="882321" y="43841"/>
                  </a:lnTo>
                  <a:lnTo>
                    <a:pt x="919361" y="63910"/>
                  </a:lnTo>
                  <a:lnTo>
                    <a:pt x="955458" y="87814"/>
                  </a:lnTo>
                  <a:lnTo>
                    <a:pt x="990410" y="115652"/>
                  </a:lnTo>
                  <a:lnTo>
                    <a:pt x="1024020" y="147524"/>
                  </a:lnTo>
                  <a:lnTo>
                    <a:pt x="1056088" y="183526"/>
                  </a:lnTo>
                  <a:lnTo>
                    <a:pt x="1086415" y="223757"/>
                  </a:lnTo>
                  <a:lnTo>
                    <a:pt x="1114800" y="268316"/>
                  </a:lnTo>
                  <a:lnTo>
                    <a:pt x="1141046" y="317302"/>
                  </a:lnTo>
                  <a:lnTo>
                    <a:pt x="1164952" y="370813"/>
                  </a:lnTo>
                  <a:lnTo>
                    <a:pt x="1186319" y="428947"/>
                  </a:lnTo>
                  <a:lnTo>
                    <a:pt x="1202778" y="482702"/>
                  </a:lnTo>
                  <a:lnTo>
                    <a:pt x="1216082" y="534936"/>
                  </a:lnTo>
                  <a:lnTo>
                    <a:pt x="1226204" y="585670"/>
                  </a:lnTo>
                  <a:lnTo>
                    <a:pt x="1233115" y="634929"/>
                  </a:lnTo>
                  <a:lnTo>
                    <a:pt x="1236790" y="682733"/>
                  </a:lnTo>
                  <a:lnTo>
                    <a:pt x="1237201" y="729107"/>
                  </a:lnTo>
                  <a:lnTo>
                    <a:pt x="1234320" y="774072"/>
                  </a:lnTo>
                  <a:lnTo>
                    <a:pt x="1228121" y="817651"/>
                  </a:lnTo>
                  <a:lnTo>
                    <a:pt x="1218576" y="859867"/>
                  </a:lnTo>
                  <a:lnTo>
                    <a:pt x="1205658" y="900743"/>
                  </a:lnTo>
                  <a:lnTo>
                    <a:pt x="1189339" y="940300"/>
                  </a:lnTo>
                  <a:lnTo>
                    <a:pt x="1167766" y="981454"/>
                  </a:lnTo>
                  <a:lnTo>
                    <a:pt x="1142176" y="1020708"/>
                  </a:lnTo>
                  <a:lnTo>
                    <a:pt x="1112680" y="1057727"/>
                  </a:lnTo>
                  <a:lnTo>
                    <a:pt x="1079390" y="1092178"/>
                  </a:lnTo>
                  <a:lnTo>
                    <a:pt x="1042415" y="1123728"/>
                  </a:lnTo>
                  <a:lnTo>
                    <a:pt x="1001867" y="1152043"/>
                  </a:lnTo>
                  <a:lnTo>
                    <a:pt x="957856" y="1176789"/>
                  </a:lnTo>
                  <a:lnTo>
                    <a:pt x="910493" y="1197634"/>
                  </a:lnTo>
                  <a:lnTo>
                    <a:pt x="859888" y="1214243"/>
                  </a:lnTo>
                  <a:lnTo>
                    <a:pt x="806154" y="1226283"/>
                  </a:lnTo>
                  <a:lnTo>
                    <a:pt x="755965" y="1231025"/>
                  </a:lnTo>
                  <a:lnTo>
                    <a:pt x="705502" y="1232236"/>
                  </a:lnTo>
                  <a:close/>
                </a:path>
              </a:pathLst>
            </a:custGeom>
            <a:solidFill>
              <a:srgbClr val="FFE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25166" y="8082639"/>
              <a:ext cx="1058545" cy="517525"/>
            </a:xfrm>
            <a:custGeom>
              <a:avLst/>
              <a:gdLst/>
              <a:ahLst/>
              <a:cxnLst/>
              <a:rect l="l" t="t" r="r" b="b"/>
              <a:pathLst>
                <a:path w="1058545" h="517525">
                  <a:moveTo>
                    <a:pt x="129853" y="517035"/>
                  </a:moveTo>
                  <a:lnTo>
                    <a:pt x="85357" y="515272"/>
                  </a:lnTo>
                  <a:lnTo>
                    <a:pt x="45926" y="498157"/>
                  </a:lnTo>
                  <a:lnTo>
                    <a:pt x="15995" y="469049"/>
                  </a:lnTo>
                  <a:lnTo>
                    <a:pt x="0" y="431308"/>
                  </a:lnTo>
                  <a:lnTo>
                    <a:pt x="1321" y="392253"/>
                  </a:lnTo>
                  <a:lnTo>
                    <a:pt x="18370" y="359226"/>
                  </a:lnTo>
                  <a:lnTo>
                    <a:pt x="48128" y="334864"/>
                  </a:lnTo>
                  <a:lnTo>
                    <a:pt x="87575" y="321804"/>
                  </a:lnTo>
                  <a:lnTo>
                    <a:pt x="130094" y="322348"/>
                  </a:lnTo>
                  <a:lnTo>
                    <a:pt x="168021" y="336454"/>
                  </a:lnTo>
                  <a:lnTo>
                    <a:pt x="197517" y="362491"/>
                  </a:lnTo>
                  <a:lnTo>
                    <a:pt x="214745" y="398825"/>
                  </a:lnTo>
                  <a:lnTo>
                    <a:pt x="215541" y="438910"/>
                  </a:lnTo>
                  <a:lnTo>
                    <a:pt x="199981" y="474883"/>
                  </a:lnTo>
                  <a:lnTo>
                    <a:pt x="170579" y="502379"/>
                  </a:lnTo>
                  <a:lnTo>
                    <a:pt x="129853" y="517035"/>
                  </a:lnTo>
                  <a:close/>
                </a:path>
                <a:path w="1058545" h="517525">
                  <a:moveTo>
                    <a:pt x="994202" y="235741"/>
                  </a:moveTo>
                  <a:lnTo>
                    <a:pt x="952511" y="234406"/>
                  </a:lnTo>
                  <a:lnTo>
                    <a:pt x="912582" y="217030"/>
                  </a:lnTo>
                  <a:lnTo>
                    <a:pt x="879070" y="186153"/>
                  </a:lnTo>
                  <a:lnTo>
                    <a:pt x="856631" y="144320"/>
                  </a:lnTo>
                  <a:lnTo>
                    <a:pt x="849742" y="98201"/>
                  </a:lnTo>
                  <a:lnTo>
                    <a:pt x="858392" y="55913"/>
                  </a:lnTo>
                  <a:lnTo>
                    <a:pt x="880506" y="22164"/>
                  </a:lnTo>
                  <a:lnTo>
                    <a:pt x="914008" y="1663"/>
                  </a:lnTo>
                  <a:lnTo>
                    <a:pt x="953345" y="0"/>
                  </a:lnTo>
                  <a:lnTo>
                    <a:pt x="991643" y="17486"/>
                  </a:lnTo>
                  <a:lnTo>
                    <a:pt x="1024846" y="50921"/>
                  </a:lnTo>
                  <a:lnTo>
                    <a:pt x="1048895" y="97103"/>
                  </a:lnTo>
                  <a:lnTo>
                    <a:pt x="1057949" y="146314"/>
                  </a:lnTo>
                  <a:lnTo>
                    <a:pt x="1050866" y="188398"/>
                  </a:lnTo>
                  <a:lnTo>
                    <a:pt x="1029124" y="219494"/>
                  </a:lnTo>
                  <a:lnTo>
                    <a:pt x="994202" y="235741"/>
                  </a:lnTo>
                  <a:close/>
                </a:path>
              </a:pathLst>
            </a:custGeom>
            <a:solidFill>
              <a:srgbClr val="DA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29183" y="7942316"/>
              <a:ext cx="890269" cy="829310"/>
            </a:xfrm>
            <a:custGeom>
              <a:avLst/>
              <a:gdLst/>
              <a:ahLst/>
              <a:cxnLst/>
              <a:rect l="l" t="t" r="r" b="b"/>
              <a:pathLst>
                <a:path w="890270" h="829309">
                  <a:moveTo>
                    <a:pt x="574778" y="317461"/>
                  </a:moveTo>
                  <a:lnTo>
                    <a:pt x="529019" y="283136"/>
                  </a:lnTo>
                  <a:lnTo>
                    <a:pt x="504236" y="236463"/>
                  </a:lnTo>
                  <a:lnTo>
                    <a:pt x="482505" y="176478"/>
                  </a:lnTo>
                  <a:lnTo>
                    <a:pt x="468008" y="113679"/>
                  </a:lnTo>
                  <a:lnTo>
                    <a:pt x="462666" y="59607"/>
                  </a:lnTo>
                  <a:lnTo>
                    <a:pt x="466320" y="19851"/>
                  </a:lnTo>
                  <a:lnTo>
                    <a:pt x="478814" y="0"/>
                  </a:lnTo>
                  <a:lnTo>
                    <a:pt x="498223" y="4787"/>
                  </a:lnTo>
                  <a:lnTo>
                    <a:pt x="544967" y="77654"/>
                  </a:lnTo>
                  <a:lnTo>
                    <a:pt x="567396" y="137633"/>
                  </a:lnTo>
                  <a:lnTo>
                    <a:pt x="583602" y="201332"/>
                  </a:lnTo>
                  <a:lnTo>
                    <a:pt x="590590" y="256681"/>
                  </a:lnTo>
                  <a:lnTo>
                    <a:pt x="587827" y="297462"/>
                  </a:lnTo>
                  <a:lnTo>
                    <a:pt x="574778" y="317461"/>
                  </a:lnTo>
                  <a:close/>
                </a:path>
                <a:path w="890270" h="829309">
                  <a:moveTo>
                    <a:pt x="278497" y="440360"/>
                  </a:moveTo>
                  <a:lnTo>
                    <a:pt x="234583" y="407165"/>
                  </a:lnTo>
                  <a:lnTo>
                    <a:pt x="212768" y="361575"/>
                  </a:lnTo>
                  <a:lnTo>
                    <a:pt x="194948" y="302391"/>
                  </a:lnTo>
                  <a:lnTo>
                    <a:pt x="184651" y="240136"/>
                  </a:lnTo>
                  <a:lnTo>
                    <a:pt x="183036" y="186357"/>
                  </a:lnTo>
                  <a:lnTo>
                    <a:pt x="189474" y="146894"/>
                  </a:lnTo>
                  <a:lnTo>
                    <a:pt x="203336" y="127587"/>
                  </a:lnTo>
                  <a:lnTo>
                    <a:pt x="222656" y="133159"/>
                  </a:lnTo>
                  <a:lnTo>
                    <a:pt x="264818" y="207596"/>
                  </a:lnTo>
                  <a:lnTo>
                    <a:pt x="283194" y="267229"/>
                  </a:lnTo>
                  <a:lnTo>
                    <a:pt x="295248" y="329270"/>
                  </a:lnTo>
                  <a:lnTo>
                    <a:pt x="298587" y="382552"/>
                  </a:lnTo>
                  <a:lnTo>
                    <a:pt x="293056" y="421455"/>
                  </a:lnTo>
                  <a:lnTo>
                    <a:pt x="278497" y="440360"/>
                  </a:lnTo>
                  <a:close/>
                </a:path>
                <a:path w="890270" h="829309">
                  <a:moveTo>
                    <a:pt x="754962" y="298708"/>
                  </a:moveTo>
                  <a:lnTo>
                    <a:pt x="747581" y="294354"/>
                  </a:lnTo>
                  <a:lnTo>
                    <a:pt x="745232" y="286652"/>
                  </a:lnTo>
                  <a:lnTo>
                    <a:pt x="742883" y="279285"/>
                  </a:lnTo>
                  <a:lnTo>
                    <a:pt x="746574" y="271583"/>
                  </a:lnTo>
                  <a:lnTo>
                    <a:pt x="753620" y="269239"/>
                  </a:lnTo>
                  <a:lnTo>
                    <a:pt x="767991" y="266497"/>
                  </a:lnTo>
                  <a:lnTo>
                    <a:pt x="800386" y="267397"/>
                  </a:lnTo>
                  <a:lnTo>
                    <a:pt x="842281" y="283366"/>
                  </a:lnTo>
                  <a:lnTo>
                    <a:pt x="853411" y="294391"/>
                  </a:lnTo>
                  <a:lnTo>
                    <a:pt x="784846" y="294391"/>
                  </a:lnTo>
                  <a:lnTo>
                    <a:pt x="773417" y="294815"/>
                  </a:lnTo>
                  <a:lnTo>
                    <a:pt x="765511" y="295929"/>
                  </a:lnTo>
                  <a:lnTo>
                    <a:pt x="762009" y="296698"/>
                  </a:lnTo>
                  <a:lnTo>
                    <a:pt x="754962" y="298708"/>
                  </a:lnTo>
                  <a:close/>
                </a:path>
                <a:path w="890270" h="829309">
                  <a:moveTo>
                    <a:pt x="607399" y="802185"/>
                  </a:moveTo>
                  <a:lnTo>
                    <a:pt x="447049" y="802185"/>
                  </a:lnTo>
                  <a:lnTo>
                    <a:pt x="500274" y="798989"/>
                  </a:lnTo>
                  <a:lnTo>
                    <a:pt x="552968" y="788964"/>
                  </a:lnTo>
                  <a:lnTo>
                    <a:pt x="597542" y="774582"/>
                  </a:lnTo>
                  <a:lnTo>
                    <a:pt x="638434" y="755384"/>
                  </a:lnTo>
                  <a:lnTo>
                    <a:pt x="675526" y="731772"/>
                  </a:lnTo>
                  <a:lnTo>
                    <a:pt x="708699" y="704148"/>
                  </a:lnTo>
                  <a:lnTo>
                    <a:pt x="737835" y="672914"/>
                  </a:lnTo>
                  <a:lnTo>
                    <a:pt x="762817" y="638473"/>
                  </a:lnTo>
                  <a:lnTo>
                    <a:pt x="783525" y="601225"/>
                  </a:lnTo>
                  <a:lnTo>
                    <a:pt x="799842" y="561573"/>
                  </a:lnTo>
                  <a:lnTo>
                    <a:pt x="811651" y="519920"/>
                  </a:lnTo>
                  <a:lnTo>
                    <a:pt x="818831" y="476667"/>
                  </a:lnTo>
                  <a:lnTo>
                    <a:pt x="821266" y="432215"/>
                  </a:lnTo>
                  <a:lnTo>
                    <a:pt x="818838" y="386968"/>
                  </a:lnTo>
                  <a:lnTo>
                    <a:pt x="811428" y="341327"/>
                  </a:lnTo>
                  <a:lnTo>
                    <a:pt x="798918" y="295694"/>
                  </a:lnTo>
                  <a:lnTo>
                    <a:pt x="784846" y="294391"/>
                  </a:lnTo>
                  <a:lnTo>
                    <a:pt x="853411" y="294391"/>
                  </a:lnTo>
                  <a:lnTo>
                    <a:pt x="865544" y="306410"/>
                  </a:lnTo>
                  <a:lnTo>
                    <a:pt x="829452" y="306410"/>
                  </a:lnTo>
                  <a:lnTo>
                    <a:pt x="840991" y="354443"/>
                  </a:lnTo>
                  <a:lnTo>
                    <a:pt x="847354" y="402267"/>
                  </a:lnTo>
                  <a:lnTo>
                    <a:pt x="848656" y="449487"/>
                  </a:lnTo>
                  <a:lnTo>
                    <a:pt x="845012" y="495711"/>
                  </a:lnTo>
                  <a:lnTo>
                    <a:pt x="836536" y="540543"/>
                  </a:lnTo>
                  <a:lnTo>
                    <a:pt x="823342" y="583589"/>
                  </a:lnTo>
                  <a:lnTo>
                    <a:pt x="805545" y="624457"/>
                  </a:lnTo>
                  <a:lnTo>
                    <a:pt x="783259" y="662751"/>
                  </a:lnTo>
                  <a:lnTo>
                    <a:pt x="756599" y="698079"/>
                  </a:lnTo>
                  <a:lnTo>
                    <a:pt x="725680" y="730046"/>
                  </a:lnTo>
                  <a:lnTo>
                    <a:pt x="690614" y="758257"/>
                  </a:lnTo>
                  <a:lnTo>
                    <a:pt x="651519" y="782320"/>
                  </a:lnTo>
                  <a:lnTo>
                    <a:pt x="608506" y="801840"/>
                  </a:lnTo>
                  <a:lnTo>
                    <a:pt x="607399" y="802185"/>
                  </a:lnTo>
                  <a:close/>
                </a:path>
                <a:path w="890270" h="829309">
                  <a:moveTo>
                    <a:pt x="879447" y="347934"/>
                  </a:moveTo>
                  <a:lnTo>
                    <a:pt x="876763" y="347599"/>
                  </a:lnTo>
                  <a:lnTo>
                    <a:pt x="872401" y="347264"/>
                  </a:lnTo>
                  <a:lnTo>
                    <a:pt x="868039" y="344585"/>
                  </a:lnTo>
                  <a:lnTo>
                    <a:pt x="838742" y="312401"/>
                  </a:lnTo>
                  <a:lnTo>
                    <a:pt x="829452" y="306410"/>
                  </a:lnTo>
                  <a:lnTo>
                    <a:pt x="865544" y="306410"/>
                  </a:lnTo>
                  <a:lnTo>
                    <a:pt x="885152" y="325832"/>
                  </a:lnTo>
                  <a:lnTo>
                    <a:pt x="890185" y="332865"/>
                  </a:lnTo>
                  <a:lnTo>
                    <a:pt x="889849" y="341906"/>
                  </a:lnTo>
                  <a:lnTo>
                    <a:pt x="884145" y="345925"/>
                  </a:lnTo>
                  <a:lnTo>
                    <a:pt x="882132" y="347599"/>
                  </a:lnTo>
                  <a:lnTo>
                    <a:pt x="879447" y="347934"/>
                  </a:lnTo>
                  <a:close/>
                </a:path>
                <a:path w="890270" h="829309">
                  <a:moveTo>
                    <a:pt x="21474" y="621527"/>
                  </a:moveTo>
                  <a:lnTo>
                    <a:pt x="14092" y="621192"/>
                  </a:lnTo>
                  <a:lnTo>
                    <a:pt x="13086" y="621192"/>
                  </a:lnTo>
                  <a:lnTo>
                    <a:pt x="5368" y="620187"/>
                  </a:lnTo>
                  <a:lnTo>
                    <a:pt x="0" y="614160"/>
                  </a:lnTo>
                  <a:lnTo>
                    <a:pt x="1342" y="607797"/>
                  </a:lnTo>
                  <a:lnTo>
                    <a:pt x="21878" y="563588"/>
                  </a:lnTo>
                  <a:lnTo>
                    <a:pt x="53895" y="535422"/>
                  </a:lnTo>
                  <a:lnTo>
                    <a:pt x="83963" y="520253"/>
                  </a:lnTo>
                  <a:lnTo>
                    <a:pt x="98648" y="515037"/>
                  </a:lnTo>
                  <a:lnTo>
                    <a:pt x="106030" y="513027"/>
                  </a:lnTo>
                  <a:lnTo>
                    <a:pt x="113412" y="516711"/>
                  </a:lnTo>
                  <a:lnTo>
                    <a:pt x="116767" y="529436"/>
                  </a:lnTo>
                  <a:lnTo>
                    <a:pt x="112405" y="536469"/>
                  </a:lnTo>
                  <a:lnTo>
                    <a:pt x="104688" y="538478"/>
                  </a:lnTo>
                  <a:lnTo>
                    <a:pt x="101243" y="539514"/>
                  </a:lnTo>
                  <a:lnTo>
                    <a:pt x="93741" y="542245"/>
                  </a:lnTo>
                  <a:lnTo>
                    <a:pt x="83407" y="546860"/>
                  </a:lnTo>
                  <a:lnTo>
                    <a:pt x="71469" y="553547"/>
                  </a:lnTo>
                  <a:lnTo>
                    <a:pt x="77837" y="572635"/>
                  </a:lnTo>
                  <a:lnTo>
                    <a:pt x="47982" y="572635"/>
                  </a:lnTo>
                  <a:lnTo>
                    <a:pt x="29191" y="611146"/>
                  </a:lnTo>
                  <a:lnTo>
                    <a:pt x="28185" y="617508"/>
                  </a:lnTo>
                  <a:lnTo>
                    <a:pt x="21474" y="621527"/>
                  </a:lnTo>
                  <a:close/>
                </a:path>
                <a:path w="890270" h="829309">
                  <a:moveTo>
                    <a:pt x="442240" y="828814"/>
                  </a:moveTo>
                  <a:lnTo>
                    <a:pt x="386436" y="824110"/>
                  </a:lnTo>
                  <a:lnTo>
                    <a:pt x="331764" y="813284"/>
                  </a:lnTo>
                  <a:lnTo>
                    <a:pt x="278979" y="796745"/>
                  </a:lnTo>
                  <a:lnTo>
                    <a:pt x="228837" y="774899"/>
                  </a:lnTo>
                  <a:lnTo>
                    <a:pt x="184892" y="749568"/>
                  </a:lnTo>
                  <a:lnTo>
                    <a:pt x="146158" y="720600"/>
                  </a:lnTo>
                  <a:lnTo>
                    <a:pt x="112866" y="688209"/>
                  </a:lnTo>
                  <a:lnTo>
                    <a:pt x="85251" y="652608"/>
                  </a:lnTo>
                  <a:lnTo>
                    <a:pt x="63545" y="614012"/>
                  </a:lnTo>
                  <a:lnTo>
                    <a:pt x="47982" y="572635"/>
                  </a:lnTo>
                  <a:lnTo>
                    <a:pt x="77837" y="572635"/>
                  </a:lnTo>
                  <a:lnTo>
                    <a:pt x="85270" y="594917"/>
                  </a:lnTo>
                  <a:lnTo>
                    <a:pt x="105371" y="633458"/>
                  </a:lnTo>
                  <a:lnTo>
                    <a:pt x="131531" y="668912"/>
                  </a:lnTo>
                  <a:lnTo>
                    <a:pt x="163506" y="701016"/>
                  </a:lnTo>
                  <a:lnTo>
                    <a:pt x="201056" y="729511"/>
                  </a:lnTo>
                  <a:lnTo>
                    <a:pt x="243936" y="754137"/>
                  </a:lnTo>
                  <a:lnTo>
                    <a:pt x="291737" y="774530"/>
                  </a:lnTo>
                  <a:lnTo>
                    <a:pt x="342026" y="789584"/>
                  </a:lnTo>
                  <a:lnTo>
                    <a:pt x="394048" y="798927"/>
                  </a:lnTo>
                  <a:lnTo>
                    <a:pt x="447049" y="802185"/>
                  </a:lnTo>
                  <a:lnTo>
                    <a:pt x="607399" y="802185"/>
                  </a:lnTo>
                  <a:lnTo>
                    <a:pt x="561692" y="816424"/>
                  </a:lnTo>
                  <a:lnTo>
                    <a:pt x="532081" y="822645"/>
                  </a:lnTo>
                  <a:lnTo>
                    <a:pt x="502218" y="826763"/>
                  </a:lnTo>
                  <a:lnTo>
                    <a:pt x="472229" y="828809"/>
                  </a:lnTo>
                  <a:lnTo>
                    <a:pt x="442240" y="828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0373" y="7794433"/>
              <a:ext cx="534035" cy="187960"/>
            </a:xfrm>
            <a:custGeom>
              <a:avLst/>
              <a:gdLst/>
              <a:ahLst/>
              <a:cxnLst/>
              <a:rect l="l" t="t" r="r" b="b"/>
              <a:pathLst>
                <a:path w="534034" h="187959">
                  <a:moveTo>
                    <a:pt x="49834" y="26327"/>
                  </a:moveTo>
                  <a:lnTo>
                    <a:pt x="37719" y="10591"/>
                  </a:lnTo>
                  <a:lnTo>
                    <a:pt x="16357" y="7912"/>
                  </a:lnTo>
                  <a:lnTo>
                    <a:pt x="355" y="21094"/>
                  </a:lnTo>
                  <a:lnTo>
                    <a:pt x="0" y="40271"/>
                  </a:lnTo>
                  <a:lnTo>
                    <a:pt x="12115" y="55994"/>
                  </a:lnTo>
                  <a:lnTo>
                    <a:pt x="33477" y="58813"/>
                  </a:lnTo>
                  <a:lnTo>
                    <a:pt x="49479" y="45580"/>
                  </a:lnTo>
                  <a:lnTo>
                    <a:pt x="49834" y="26327"/>
                  </a:lnTo>
                  <a:close/>
                </a:path>
                <a:path w="534034" h="187959">
                  <a:moveTo>
                    <a:pt x="533463" y="144005"/>
                  </a:moveTo>
                  <a:lnTo>
                    <a:pt x="497598" y="95338"/>
                  </a:lnTo>
                  <a:lnTo>
                    <a:pt x="446532" y="63220"/>
                  </a:lnTo>
                  <a:lnTo>
                    <a:pt x="393382" y="34899"/>
                  </a:lnTo>
                  <a:lnTo>
                    <a:pt x="336880" y="12128"/>
                  </a:lnTo>
                  <a:lnTo>
                    <a:pt x="280898" y="1460"/>
                  </a:lnTo>
                  <a:lnTo>
                    <a:pt x="254381" y="0"/>
                  </a:lnTo>
                  <a:lnTo>
                    <a:pt x="227812" y="241"/>
                  </a:lnTo>
                  <a:lnTo>
                    <a:pt x="169405" y="4521"/>
                  </a:lnTo>
                  <a:lnTo>
                    <a:pt x="103060" y="13182"/>
                  </a:lnTo>
                  <a:lnTo>
                    <a:pt x="67030" y="25323"/>
                  </a:lnTo>
                  <a:lnTo>
                    <a:pt x="68033" y="32359"/>
                  </a:lnTo>
                  <a:lnTo>
                    <a:pt x="73406" y="34036"/>
                  </a:lnTo>
                  <a:lnTo>
                    <a:pt x="97688" y="38862"/>
                  </a:lnTo>
                  <a:lnTo>
                    <a:pt x="122516" y="41059"/>
                  </a:lnTo>
                  <a:lnTo>
                    <a:pt x="147535" y="42506"/>
                  </a:lnTo>
                  <a:lnTo>
                    <a:pt x="172389" y="45085"/>
                  </a:lnTo>
                  <a:lnTo>
                    <a:pt x="220116" y="53492"/>
                  </a:lnTo>
                  <a:lnTo>
                    <a:pt x="267347" y="64173"/>
                  </a:lnTo>
                  <a:lnTo>
                    <a:pt x="312280" y="81953"/>
                  </a:lnTo>
                  <a:lnTo>
                    <a:pt x="352018" y="107200"/>
                  </a:lnTo>
                  <a:lnTo>
                    <a:pt x="389496" y="135712"/>
                  </a:lnTo>
                  <a:lnTo>
                    <a:pt x="427621" y="163283"/>
                  </a:lnTo>
                  <a:lnTo>
                    <a:pt x="469341" y="185724"/>
                  </a:lnTo>
                  <a:lnTo>
                    <a:pt x="501408" y="187731"/>
                  </a:lnTo>
                  <a:lnTo>
                    <a:pt x="525081" y="171081"/>
                  </a:lnTo>
                  <a:lnTo>
                    <a:pt x="533463" y="144005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80616" y="3336023"/>
            <a:ext cx="6776084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110">
                <a:solidFill>
                  <a:srgbClr val="FFFFFF"/>
                </a:solidFill>
                <a:latin typeface="Arial Black"/>
                <a:cs typeface="Arial Black"/>
              </a:rPr>
              <a:t>THANK</a:t>
            </a:r>
            <a:r>
              <a:rPr dirty="0" sz="9200" spc="-8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9200" spc="-96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endParaRPr sz="9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77655" y="7673971"/>
            <a:ext cx="504444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0" b="1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52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-55" b="1">
                <a:solidFill>
                  <a:srgbClr val="FFFFFF"/>
                </a:solidFill>
                <a:latin typeface="Arial"/>
                <a:cs typeface="Arial"/>
              </a:rPr>
              <a:t>Question??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9323" y="1748527"/>
            <a:ext cx="9009380" cy="114300"/>
          </a:xfrm>
          <a:custGeom>
            <a:avLst/>
            <a:gdLst/>
            <a:ahLst/>
            <a:cxnLst/>
            <a:rect l="l" t="t" r="r" b="b"/>
            <a:pathLst>
              <a:path w="9009380" h="114300">
                <a:moveTo>
                  <a:pt x="90091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9009164" y="0"/>
                </a:lnTo>
                <a:lnTo>
                  <a:pt x="900916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6623" y="500815"/>
            <a:ext cx="90347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8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469" y="3318995"/>
            <a:ext cx="17491075" cy="302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13995" marR="206375" indent="-635">
              <a:lnSpc>
                <a:spcPct val="115799"/>
              </a:lnSpc>
              <a:spcBef>
                <a:spcPts val="100"/>
              </a:spcBef>
            </a:pP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most </a:t>
            </a:r>
            <a:r>
              <a:rPr dirty="0" sz="3400" spc="-165">
                <a:solidFill>
                  <a:srgbClr val="FFFFFF"/>
                </a:solidFill>
                <a:latin typeface="Arial Black"/>
                <a:cs typeface="Arial Black"/>
              </a:rPr>
              <a:t>popular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Big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use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cases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business.It 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consists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detecting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who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likely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cancel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subcription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8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service.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problem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because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expensive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acquire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new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than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keep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your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existing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3400" spc="-8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leaving.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7983" y="1547815"/>
            <a:ext cx="11986895" cy="114300"/>
          </a:xfrm>
          <a:custGeom>
            <a:avLst/>
            <a:gdLst/>
            <a:ahLst/>
            <a:cxnLst/>
            <a:rect l="l" t="t" r="r" b="b"/>
            <a:pathLst>
              <a:path w="11986894" h="114300">
                <a:moveTo>
                  <a:pt x="11986450" y="114300"/>
                </a:moveTo>
                <a:lnTo>
                  <a:pt x="0" y="114300"/>
                </a:lnTo>
                <a:lnTo>
                  <a:pt x="0" y="0"/>
                </a:lnTo>
                <a:lnTo>
                  <a:pt x="11986450" y="0"/>
                </a:lnTo>
                <a:lnTo>
                  <a:pt x="1198645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5283" y="300104"/>
            <a:ext cx="1201229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10"/>
              <a:t>PROJECT</a:t>
            </a:r>
            <a:r>
              <a:rPr dirty="0" spc="-885"/>
              <a:t> </a:t>
            </a:r>
            <a:r>
              <a:rPr dirty="0" spc="-935"/>
              <a:t>OBJECTIVE</a:t>
            </a:r>
          </a:p>
        </p:txBody>
      </p:sp>
      <p:sp>
        <p:nvSpPr>
          <p:cNvPr id="4" name="object 4"/>
          <p:cNvSpPr/>
          <p:nvPr/>
        </p:nvSpPr>
        <p:spPr>
          <a:xfrm>
            <a:off x="371475" y="337546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475" y="3975536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1475" y="45756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475" y="577576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475" y="69759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551" y="3068114"/>
            <a:ext cx="16829405" cy="54260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340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Highlighting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main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Variables/factors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influencing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3400" spc="-6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endParaRPr sz="340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Use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various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ML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algorithms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build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,evaluate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accuracy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performance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these</a:t>
            </a:r>
            <a:r>
              <a:rPr dirty="0" sz="3400" spc="-6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models.</a:t>
            </a:r>
            <a:endParaRPr sz="3400">
              <a:latin typeface="Arial Black"/>
              <a:cs typeface="Arial Black"/>
            </a:endParaRPr>
          </a:p>
          <a:p>
            <a:pPr algn="ctr" marL="823594" marR="815975">
              <a:lnSpc>
                <a:spcPct val="115799"/>
              </a:lnSpc>
            </a:pP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Finding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out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business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70">
                <a:solidFill>
                  <a:srgbClr val="FFFFFF"/>
                </a:solidFill>
                <a:latin typeface="Arial Black"/>
                <a:cs typeface="Arial Black"/>
              </a:rPr>
              <a:t>case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providing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executive 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summary</a:t>
            </a:r>
            <a:endParaRPr sz="3400">
              <a:latin typeface="Arial Black"/>
              <a:cs typeface="Arial Black"/>
            </a:endParaRPr>
          </a:p>
          <a:p>
            <a:pPr algn="ctr" marL="132715" marR="125095">
              <a:lnSpc>
                <a:spcPct val="115799"/>
              </a:lnSpc>
            </a:pP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There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many </a:t>
            </a:r>
            <a:r>
              <a:rPr dirty="0" sz="3400" spc="-340">
                <a:solidFill>
                  <a:srgbClr val="FFFFFF"/>
                </a:solidFill>
                <a:latin typeface="Arial Black"/>
                <a:cs typeface="Arial Black"/>
              </a:rPr>
              <a:t>ways: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better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products,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better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delivery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methods,lower 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prices,building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satisfactory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relationships,better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marketing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and,</a:t>
            </a:r>
            <a:r>
              <a:rPr dirty="0" sz="3400" spc="-6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above 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all,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successful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</a:t>
            </a:r>
            <a:r>
              <a:rPr dirty="0" sz="340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communications.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966" y="1547812"/>
            <a:ext cx="13366115" cy="114300"/>
          </a:xfrm>
          <a:custGeom>
            <a:avLst/>
            <a:gdLst/>
            <a:ahLst/>
            <a:cxnLst/>
            <a:rect l="l" t="t" r="r" b="b"/>
            <a:pathLst>
              <a:path w="13366115" h="114300">
                <a:moveTo>
                  <a:pt x="13365765" y="114300"/>
                </a:moveTo>
                <a:lnTo>
                  <a:pt x="0" y="114300"/>
                </a:lnTo>
                <a:lnTo>
                  <a:pt x="0" y="0"/>
                </a:lnTo>
                <a:lnTo>
                  <a:pt x="13365765" y="0"/>
                </a:lnTo>
                <a:lnTo>
                  <a:pt x="1336576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7266" y="300100"/>
            <a:ext cx="1339151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80"/>
              <a:t>DATASET</a:t>
            </a:r>
            <a:r>
              <a:rPr dirty="0" spc="-860"/>
              <a:t> </a:t>
            </a:r>
            <a:r>
              <a:rPr dirty="0" spc="-805"/>
              <a:t>DESCRIPTION</a:t>
            </a:r>
          </a:p>
        </p:txBody>
      </p:sp>
      <p:sp>
        <p:nvSpPr>
          <p:cNvPr id="4" name="object 4"/>
          <p:cNvSpPr/>
          <p:nvPr/>
        </p:nvSpPr>
        <p:spPr>
          <a:xfrm>
            <a:off x="199103" y="3581415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9103" y="418149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103" y="4781565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103" y="538164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4475" y="3274067"/>
            <a:ext cx="16591280" cy="30257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Source dataset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csv</a:t>
            </a:r>
            <a:r>
              <a:rPr dirty="0" sz="34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format.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Dataset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contains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51047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rows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24</a:t>
            </a:r>
            <a:r>
              <a:rPr dirty="0" sz="34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columns.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There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is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no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missing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values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provided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FFFF"/>
                </a:solidFill>
                <a:latin typeface="Arial Black"/>
                <a:cs typeface="Arial Black"/>
              </a:rPr>
              <a:t>dataset.</a:t>
            </a:r>
            <a:endParaRPr sz="3400">
              <a:latin typeface="Arial Black"/>
              <a:cs typeface="Arial Black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variable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notifies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whether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particular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churned</a:t>
            </a:r>
            <a:r>
              <a:rPr dirty="0" sz="3400" spc="-8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not.And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43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will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developing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churn.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1014" y="2575559"/>
            <a:ext cx="13668359" cy="771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15294" y="1873980"/>
            <a:ext cx="3603625" cy="114300"/>
          </a:xfrm>
          <a:custGeom>
            <a:avLst/>
            <a:gdLst/>
            <a:ahLst/>
            <a:cxnLst/>
            <a:rect l="l" t="t" r="r" b="b"/>
            <a:pathLst>
              <a:path w="3603625" h="114300">
                <a:moveTo>
                  <a:pt x="3603574" y="114300"/>
                </a:moveTo>
                <a:lnTo>
                  <a:pt x="0" y="114300"/>
                </a:lnTo>
                <a:lnTo>
                  <a:pt x="0" y="0"/>
                </a:lnTo>
                <a:lnTo>
                  <a:pt x="3603574" y="0"/>
                </a:lnTo>
                <a:lnTo>
                  <a:pt x="3603574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02594" y="626268"/>
            <a:ext cx="36290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0" b="1">
                <a:latin typeface="Arial"/>
                <a:cs typeface="Arial"/>
              </a:rPr>
              <a:t>S</a:t>
            </a:r>
            <a:r>
              <a:rPr dirty="0" spc="-185" b="1">
                <a:latin typeface="Arial"/>
                <a:cs typeface="Arial"/>
              </a:rPr>
              <a:t>T</a:t>
            </a:r>
            <a:r>
              <a:rPr dirty="0" spc="-495" b="1">
                <a:latin typeface="Arial"/>
                <a:cs typeface="Arial"/>
              </a:rPr>
              <a:t>E</a:t>
            </a:r>
            <a:r>
              <a:rPr dirty="0" spc="-140" b="1">
                <a:latin typeface="Arial"/>
                <a:cs typeface="Arial"/>
              </a:rPr>
              <a:t>P</a:t>
            </a:r>
            <a:r>
              <a:rPr dirty="0" spc="-495" b="1">
                <a:latin typeface="Arial"/>
                <a:cs typeface="Arial"/>
              </a:rPr>
              <a:t>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5193" y="1748530"/>
            <a:ext cx="10993755" cy="114300"/>
          </a:xfrm>
          <a:custGeom>
            <a:avLst/>
            <a:gdLst/>
            <a:ahLst/>
            <a:cxnLst/>
            <a:rect l="l" t="t" r="r" b="b"/>
            <a:pathLst>
              <a:path w="10993755" h="114300">
                <a:moveTo>
                  <a:pt x="10993755" y="114300"/>
                </a:moveTo>
                <a:lnTo>
                  <a:pt x="0" y="114300"/>
                </a:lnTo>
                <a:lnTo>
                  <a:pt x="0" y="0"/>
                </a:lnTo>
                <a:lnTo>
                  <a:pt x="10993755" y="0"/>
                </a:lnTo>
                <a:lnTo>
                  <a:pt x="1099375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2493" y="500818"/>
            <a:ext cx="1101979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 b="1">
                <a:latin typeface="Arial"/>
                <a:cs typeface="Arial"/>
              </a:rPr>
              <a:t>DATA</a:t>
            </a:r>
            <a:r>
              <a:rPr dirty="0" spc="-440" b="1">
                <a:latin typeface="Arial"/>
                <a:cs typeface="Arial"/>
              </a:rPr>
              <a:t> </a:t>
            </a:r>
            <a:r>
              <a:rPr dirty="0" spc="-75" b="1">
                <a:latin typeface="Arial"/>
                <a:cs typeface="Arial"/>
              </a:rPr>
              <a:t>COLLECTION</a:t>
            </a:r>
          </a:p>
        </p:txBody>
      </p:sp>
      <p:sp>
        <p:nvSpPr>
          <p:cNvPr id="4" name="object 4"/>
          <p:cNvSpPr/>
          <p:nvPr/>
        </p:nvSpPr>
        <p:spPr>
          <a:xfrm>
            <a:off x="371475" y="5254623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475" y="705484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1475" y="8855073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202" y="2546977"/>
            <a:ext cx="18161635" cy="722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collection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crucial </a:t>
            </a:r>
            <a:r>
              <a:rPr dirty="0" sz="3400" spc="-175">
                <a:solidFill>
                  <a:srgbClr val="FFFFFF"/>
                </a:solidFill>
                <a:latin typeface="Arial Black"/>
                <a:cs typeface="Arial Black"/>
              </a:rPr>
              <a:t>part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telecom.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build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effective 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churn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model,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companies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need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collect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large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amounts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customer 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data,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including: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1356995" marR="615315">
              <a:lnSpc>
                <a:spcPct val="115799"/>
              </a:lnSpc>
            </a:pP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Customer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demographics: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includes data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age,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gender,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location,</a:t>
            </a:r>
            <a:r>
              <a:rPr dirty="0" sz="3400" spc="-45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income.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813435" marR="71755">
              <a:lnSpc>
                <a:spcPct val="115799"/>
              </a:lnSpc>
            </a:pP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Usage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patterns: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This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includes data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how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customers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use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telecom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services,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</a:t>
            </a:r>
            <a:r>
              <a:rPr dirty="0" sz="3400" spc="-6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call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patterns,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320">
                <a:solidFill>
                  <a:srgbClr val="FFFFFF"/>
                </a:solidFill>
                <a:latin typeface="Arial Black"/>
                <a:cs typeface="Arial Black"/>
              </a:rPr>
              <a:t>usage,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service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r>
              <a:rPr dirty="0" sz="3400" spc="-7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subscriptions.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marL="8746490" marR="379095" indent="-7625715">
              <a:lnSpc>
                <a:spcPct val="115799"/>
              </a:lnSpc>
              <a:spcBef>
                <a:spcPts val="5"/>
              </a:spcBef>
            </a:pP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Billing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data: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This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includes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billing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history,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payment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patterns,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account 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status.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7796" y="1547812"/>
            <a:ext cx="13166725" cy="114300"/>
          </a:xfrm>
          <a:custGeom>
            <a:avLst/>
            <a:gdLst/>
            <a:ahLst/>
            <a:cxnLst/>
            <a:rect l="l" t="t" r="r" b="b"/>
            <a:pathLst>
              <a:path w="13166725" h="114300">
                <a:moveTo>
                  <a:pt x="13166121" y="114300"/>
                </a:moveTo>
                <a:lnTo>
                  <a:pt x="0" y="114300"/>
                </a:lnTo>
                <a:lnTo>
                  <a:pt x="0" y="0"/>
                </a:lnTo>
                <a:lnTo>
                  <a:pt x="13166121" y="0"/>
                </a:lnTo>
                <a:lnTo>
                  <a:pt x="13166121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5096" y="300100"/>
            <a:ext cx="131921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60"/>
              <a:t>DATA</a:t>
            </a:r>
            <a:r>
              <a:rPr dirty="0" spc="-894"/>
              <a:t> </a:t>
            </a:r>
            <a:r>
              <a:rPr dirty="0" spc="-865"/>
              <a:t>PREPROCESSING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39" y="3594718"/>
            <a:ext cx="18145760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preprocessing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process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7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cleaning, </a:t>
            </a: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transforming,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 preparing </a:t>
            </a:r>
            <a:r>
              <a:rPr dirty="0" sz="3400" spc="-340">
                <a:solidFill>
                  <a:srgbClr val="FFFFFF"/>
                </a:solidFill>
                <a:latin typeface="Arial Black"/>
                <a:cs typeface="Arial Black"/>
              </a:rPr>
              <a:t>raw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 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analysis.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important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step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quality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final 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results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heavily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depend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quality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preprocessed</a:t>
            </a: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ctr" marL="276225" marR="268605" indent="-635">
              <a:lnSpc>
                <a:spcPct val="115799"/>
              </a:lnSpc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preprocessing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includes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various </a:t>
            </a:r>
            <a:r>
              <a:rPr dirty="0" sz="3400" spc="-370">
                <a:solidFill>
                  <a:srgbClr val="FFFFFF"/>
                </a:solidFill>
                <a:latin typeface="Arial Black"/>
                <a:cs typeface="Arial Black"/>
              </a:rPr>
              <a:t>tasks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such </a:t>
            </a:r>
            <a:r>
              <a:rPr dirty="0" sz="3400" spc="-38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removing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irrelevant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duplicated 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data,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dealing </a:t>
            </a:r>
            <a:r>
              <a:rPr dirty="0" sz="3400" spc="-26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missing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values,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transforming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into </a:t>
            </a:r>
            <a:r>
              <a:rPr dirty="0" sz="3400" spc="-37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suitable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format, 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normalizing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scaling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data,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selecting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relevant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features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analysis.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Bishwajit Sen</dc:creator>
  <cp:keywords>DAFdLfg_0mI,BAFYUUze2ws</cp:keywords>
  <dc:title>Blue Purple Futuristic Modern 3D Tech Company Business Presentation</dc:title>
  <dcterms:created xsi:type="dcterms:W3CDTF">2023-03-14T23:59:22Z</dcterms:created>
  <dcterms:modified xsi:type="dcterms:W3CDTF">2023-03-14T23:59:22Z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2023-03-14T00:00:00Z</vt:filetime>
  </property>
</Properties>
</file>